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1" r:id="rId2"/>
    <p:sldId id="271" r:id="rId3"/>
    <p:sldId id="272" r:id="rId4"/>
    <p:sldId id="262" r:id="rId5"/>
    <p:sldId id="270" r:id="rId6"/>
    <p:sldId id="268" r:id="rId7"/>
    <p:sldId id="273" r:id="rId8"/>
    <p:sldId id="257" r:id="rId9"/>
    <p:sldId id="274" r:id="rId10"/>
    <p:sldId id="258" r:id="rId11"/>
    <p:sldId id="276" r:id="rId12"/>
    <p:sldId id="259" r:id="rId13"/>
    <p:sldId id="275" r:id="rId14"/>
    <p:sldId id="260" r:id="rId15"/>
    <p:sldId id="277" r:id="rId16"/>
    <p:sldId id="261" r:id="rId17"/>
    <p:sldId id="263" r:id="rId18"/>
    <p:sldId id="279" r:id="rId19"/>
    <p:sldId id="267" r:id="rId20"/>
    <p:sldId id="278" r:id="rId21"/>
    <p:sldId id="269" r:id="rId22"/>
    <p:sldId id="280"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8" d="100"/>
          <a:sy n="68" d="100"/>
        </p:scale>
        <p:origin x="9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3CA8118-9F73-4A11-9CD2-9D43221DE2B8}" type="datetimeFigureOut">
              <a:rPr lang="en-US" smtClean="0"/>
              <a:t>9/15/2026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D84D495-715D-4FE9-8EF8-BE2167A547E6}" type="slidenum">
              <a:rPr lang="en-US" smtClean="0"/>
              <a:t>‹#›</a:t>
            </a:fld>
            <a:endParaRPr lang="en-US"/>
          </a:p>
        </p:txBody>
      </p:sp>
    </p:spTree>
    <p:extLst>
      <p:ext uri="{BB962C8B-B14F-4D97-AF65-F5344CB8AC3E}">
        <p14:creationId xmlns:p14="http://schemas.microsoft.com/office/powerpoint/2010/main" val="3526559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84D495-715D-4FE9-8EF8-BE2167A547E6}" type="slidenum">
              <a:rPr lang="en-US" smtClean="0"/>
              <a:t>16</a:t>
            </a:fld>
            <a:endParaRPr lang="en-US"/>
          </a:p>
        </p:txBody>
      </p:sp>
    </p:spTree>
    <p:extLst>
      <p:ext uri="{BB962C8B-B14F-4D97-AF65-F5344CB8AC3E}">
        <p14:creationId xmlns:p14="http://schemas.microsoft.com/office/powerpoint/2010/main" val="853528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1DE0F-100B-6C5C-5995-89558E7B24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556B64-8723-DE06-8D97-474AA44755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EF7FE3-02A4-185B-F8EC-14C72F5B49F3}"/>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D7BCCE9E-F0C5-06CE-0900-96A468E560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E180FE-8934-B6D2-90E0-F37C0AD83760}"/>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400598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6BC40-7CE7-8AC2-24C8-9117FB082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57BF1B-C193-32CE-8924-4EB623EA81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49666-DC2C-9794-DEFC-34FF17C0BC05}"/>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17C90C5A-C993-9D4E-AF7D-0696E0D8A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388910-0B99-4E2B-3742-C25E9E3226B0}"/>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784337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466F4-FE2D-8B8C-87C3-EB27ECF669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5163E6-44CD-755A-2B9C-244E7C3FB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7C240B-1D1D-0B25-998F-82893DA6874F}"/>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3317E5CE-5ACA-A329-DF97-52F97FFDCA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17A155-9737-6CE5-B3A3-BBBF45D90E2E}"/>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3817842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414A-A318-B554-97CC-F2F86D1CC4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CDF1CC-D9B9-7F54-CFC0-ED3F1DA17F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4C8DDB-EC58-073C-1FA1-F049F86266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692CC1-2EA1-EA82-6424-235E45856931}"/>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6" name="Footer Placeholder 5">
            <a:extLst>
              <a:ext uri="{FF2B5EF4-FFF2-40B4-BE49-F238E27FC236}">
                <a16:creationId xmlns:a16="http://schemas.microsoft.com/office/drawing/2014/main" id="{F99FF1B5-E762-2F6E-AFE7-99571C48F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5DC3AA-C989-D2CA-230F-A80AD688CBAA}"/>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174347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1901F-9E37-EA31-508F-7B16DBB108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0C79ED-4294-180B-4445-8493A90F39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CCB90B-17EF-4EA7-3C25-53652FF86F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DA548D-041E-325D-5C95-E704E556E3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FA60E2-35D9-ACD8-1819-A6D5E97A09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A3788D-D0BD-87FE-55B6-8D54CE760D7E}"/>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8" name="Footer Placeholder 7">
            <a:extLst>
              <a:ext uri="{FF2B5EF4-FFF2-40B4-BE49-F238E27FC236}">
                <a16:creationId xmlns:a16="http://schemas.microsoft.com/office/drawing/2014/main" id="{1D791C25-5E5B-7128-9E61-68257FF941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656ADD-289A-8683-573D-B5B5B613105D}"/>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3580218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ED27-F55B-45FB-9A57-642682075B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3FFB35-2D45-E81C-1D35-901B325DFD68}"/>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4" name="Footer Placeholder 3">
            <a:extLst>
              <a:ext uri="{FF2B5EF4-FFF2-40B4-BE49-F238E27FC236}">
                <a16:creationId xmlns:a16="http://schemas.microsoft.com/office/drawing/2014/main" id="{9D6F049E-79F0-87BF-6669-676AA88871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55107B-20C4-4B12-0CCC-A1A4EA99B7B5}"/>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362341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C2F70-2C6F-7FF6-5643-EF80FED18A8A}"/>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3" name="Footer Placeholder 2">
            <a:extLst>
              <a:ext uri="{FF2B5EF4-FFF2-40B4-BE49-F238E27FC236}">
                <a16:creationId xmlns:a16="http://schemas.microsoft.com/office/drawing/2014/main" id="{4F4894ED-BB17-9BC8-F948-711469A32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A8FB69-5770-0554-5A78-73658AFFB45A}"/>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1778470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451B-F337-62D5-CC48-C38023FC24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D749C8-4599-9081-229E-27F1D9507D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2AE739-1421-13D5-371D-1C72C605EC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1429C5-4DE5-F1ED-B163-6B9A1933AF76}"/>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6" name="Footer Placeholder 5">
            <a:extLst>
              <a:ext uri="{FF2B5EF4-FFF2-40B4-BE49-F238E27FC236}">
                <a16:creationId xmlns:a16="http://schemas.microsoft.com/office/drawing/2014/main" id="{DC041F16-3EE5-713F-95E1-797A0A168F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0EF926-3151-17CA-66D8-B5DD94BA5CD8}"/>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2208690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8A296-8E76-A56B-6693-9FBEF059C0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83BE3B-6DF1-5F7E-23C8-915994E435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2E033F-A0B8-4B3D-D923-BFB4271CA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002DBF-E808-7ED5-54EB-311AF475CBB8}"/>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6" name="Footer Placeholder 5">
            <a:extLst>
              <a:ext uri="{FF2B5EF4-FFF2-40B4-BE49-F238E27FC236}">
                <a16:creationId xmlns:a16="http://schemas.microsoft.com/office/drawing/2014/main" id="{5A0A1D5E-9908-3B48-839F-C3021B25FF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9C33CB-E34A-BB19-BA52-8F909C225B6E}"/>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4134542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BFAF-F98E-2E77-EC3F-3C1230CB47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66DC77-8F2D-5B31-766C-739C8E4C95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BE9600-0D2C-92D4-2A2D-4307DC7D8C75}"/>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138A7D4D-AB78-36D1-3DBC-17C362241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0A8A3-7D2F-8FC7-C1EC-73A84EF1B3E7}"/>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873263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519615-E9FB-409D-61D6-BC1BC61FDB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0B45B2-6C69-C3E8-AF1B-E2BE31531B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FAEB2-80FB-B34B-04CE-DE5F3F5BB0AF}"/>
              </a:ext>
            </a:extLst>
          </p:cNvPr>
          <p:cNvSpPr>
            <a:spLocks noGrp="1"/>
          </p:cNvSpPr>
          <p:nvPr>
            <p:ph type="dt" sz="half" idx="10"/>
          </p:nvPr>
        </p:nvSpPr>
        <p:spPr/>
        <p:txBody>
          <a:body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5007C3C9-8BEE-D049-DA0B-BAA01CA2E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333D7D-0AB4-9D02-8570-D52C40367384}"/>
              </a:ext>
            </a:extLst>
          </p:cNvPr>
          <p:cNvSpPr>
            <a:spLocks noGrp="1"/>
          </p:cNvSpPr>
          <p:nvPr>
            <p:ph type="sldNum" sz="quarter" idx="12"/>
          </p:nvPr>
        </p:nvSpPr>
        <p:spPr/>
        <p:txBody>
          <a:bodyPr/>
          <a:lstStyle/>
          <a:p>
            <a:fld id="{3CB1DD2F-A4D5-45C5-818E-DB3273EB95AE}" type="slidenum">
              <a:rPr lang="en-US" smtClean="0"/>
              <a:t>‹#›</a:t>
            </a:fld>
            <a:endParaRPr lang="en-US"/>
          </a:p>
        </p:txBody>
      </p:sp>
    </p:spTree>
    <p:extLst>
      <p:ext uri="{BB962C8B-B14F-4D97-AF65-F5344CB8AC3E}">
        <p14:creationId xmlns:p14="http://schemas.microsoft.com/office/powerpoint/2010/main" val="313798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A21455-AA10-07AF-91EB-98EAFFDFF5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6327B4-1EE5-2F6F-E3DD-4FEE41CF2B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B2CB47-C5B5-5DF8-CA4D-D9B6A28185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927B61-2C3D-4174-A95B-EA8C6840C2D3}" type="datetimeFigureOut">
              <a:rPr lang="en-US" smtClean="0"/>
              <a:t>9/15/2026</a:t>
            </a:fld>
            <a:endParaRPr lang="en-US"/>
          </a:p>
        </p:txBody>
      </p:sp>
      <p:sp>
        <p:nvSpPr>
          <p:cNvPr id="5" name="Footer Placeholder 4">
            <a:extLst>
              <a:ext uri="{FF2B5EF4-FFF2-40B4-BE49-F238E27FC236}">
                <a16:creationId xmlns:a16="http://schemas.microsoft.com/office/drawing/2014/main" id="{1F86D325-F5DB-2C45-0CDC-8F4C4C154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D649A24-F9AE-3806-4B59-6D683E4907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B1DD2F-A4D5-45C5-818E-DB3273EB95AE}" type="slidenum">
              <a:rPr lang="en-US" smtClean="0"/>
              <a:t>‹#›</a:t>
            </a:fld>
            <a:endParaRPr lang="en-US"/>
          </a:p>
        </p:txBody>
      </p:sp>
    </p:spTree>
    <p:extLst>
      <p:ext uri="{BB962C8B-B14F-4D97-AF65-F5344CB8AC3E}">
        <p14:creationId xmlns:p14="http://schemas.microsoft.com/office/powerpoint/2010/main" val="470950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A5B905-381A-162D-77D3-04B2510069B6}"/>
            </a:ext>
          </a:extLst>
        </p:cNvPr>
        <p:cNvGrpSpPr/>
        <p:nvPr/>
      </p:nvGrpSpPr>
      <p:grpSpPr>
        <a:xfrm>
          <a:off x="0" y="0"/>
          <a:ext cx="0" cy="0"/>
          <a:chOff x="0" y="0"/>
          <a:chExt cx="0" cy="0"/>
        </a:xfrm>
      </p:grpSpPr>
      <p:pic>
        <p:nvPicPr>
          <p:cNvPr id="4" name="Picture 3" descr="White arrows painted on the asphalt">
            <a:extLst>
              <a:ext uri="{FF2B5EF4-FFF2-40B4-BE49-F238E27FC236}">
                <a16:creationId xmlns:a16="http://schemas.microsoft.com/office/drawing/2014/main" id="{E6E468AB-E15C-BD2A-929B-AC435DA9F6A1}"/>
              </a:ext>
            </a:extLst>
          </p:cNvPr>
          <p:cNvPicPr>
            <a:picLocks noChangeAspect="1"/>
          </p:cNvPicPr>
          <p:nvPr/>
        </p:nvPicPr>
        <p:blipFill>
          <a:blip r:embed="rId2"/>
          <a:srcRect t="1113" b="13982"/>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BC7B8FD8-F609-4515-EF37-19CA3D76C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32714A-C7E2-B2F5-E9DB-EED44D372B19}"/>
              </a:ext>
            </a:extLst>
          </p:cNvPr>
          <p:cNvSpPr>
            <a:spLocks noGrp="1"/>
          </p:cNvSpPr>
          <p:nvPr>
            <p:ph type="title"/>
          </p:nvPr>
        </p:nvSpPr>
        <p:spPr>
          <a:xfrm>
            <a:off x="523875" y="425950"/>
            <a:ext cx="11210925" cy="744836"/>
          </a:xfrm>
        </p:spPr>
        <p:txBody>
          <a:bodyPr>
            <a:normAutofit/>
          </a:bodyPr>
          <a:lstStyle/>
          <a:p>
            <a:pPr algn="ctr"/>
            <a:r>
              <a:rPr lang="en-US" sz="3600" dirty="0">
                <a:solidFill>
                  <a:schemeClr val="tx1">
                    <a:lumMod val="85000"/>
                    <a:lumOff val="15000"/>
                  </a:schemeClr>
                </a:solidFill>
              </a:rPr>
              <a:t>Town Council Workshop – September 14, 2026</a:t>
            </a:r>
          </a:p>
        </p:txBody>
      </p:sp>
      <p:cxnSp>
        <p:nvCxnSpPr>
          <p:cNvPr id="10" name="Straight Connector 9">
            <a:extLst>
              <a:ext uri="{FF2B5EF4-FFF2-40B4-BE49-F238E27FC236}">
                <a16:creationId xmlns:a16="http://schemas.microsoft.com/office/drawing/2014/main" id="{E548E566-1991-AFE5-0F76-A62F621B7C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A6C082B-C900-AF2C-E0C0-4DDC43D1C8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B071BAD-984B-C3B9-6E53-3501AC2EBC40}"/>
              </a:ext>
            </a:extLst>
          </p:cNvPr>
          <p:cNvSpPr txBox="1"/>
          <p:nvPr/>
        </p:nvSpPr>
        <p:spPr>
          <a:xfrm>
            <a:off x="2122062" y="3359822"/>
            <a:ext cx="7947875" cy="2985433"/>
          </a:xfrm>
          <a:prstGeom prst="rect">
            <a:avLst/>
          </a:prstGeom>
          <a:solidFill>
            <a:schemeClr val="bg1"/>
          </a:solidFill>
        </p:spPr>
        <p:txBody>
          <a:bodyPr wrap="square" rtlCol="0">
            <a:spAutoFit/>
          </a:bodyPr>
          <a:lstStyle/>
          <a:p>
            <a:pPr marL="285750" indent="-285750">
              <a:spcAft>
                <a:spcPts val="600"/>
              </a:spcAft>
              <a:buFont typeface="Arial" panose="020B0604020202020204" pitchFamily="34" charset="0"/>
              <a:buChar char="•"/>
            </a:pPr>
            <a:r>
              <a:rPr lang="en-US" sz="2800" dirty="0"/>
              <a:t>Merchants Alley Overview and Preliminary Concepts</a:t>
            </a:r>
          </a:p>
          <a:p>
            <a:pPr marL="285750" indent="-285750">
              <a:spcAft>
                <a:spcPts val="600"/>
              </a:spcAft>
              <a:buFont typeface="Arial" panose="020B0604020202020204" pitchFamily="34" charset="0"/>
              <a:buChar char="•"/>
            </a:pPr>
            <a:r>
              <a:rPr lang="en-US" sz="2800" dirty="0"/>
              <a:t>Florida Avenue Preliminary Concept</a:t>
            </a:r>
          </a:p>
          <a:p>
            <a:pPr marL="285750" indent="-285750">
              <a:spcAft>
                <a:spcPts val="600"/>
              </a:spcAft>
              <a:buFont typeface="Arial" panose="020B0604020202020204" pitchFamily="34" charset="0"/>
              <a:buChar char="•"/>
            </a:pPr>
            <a:r>
              <a:rPr lang="en-US" sz="2800" dirty="0"/>
              <a:t>Staff Recommendation</a:t>
            </a:r>
          </a:p>
          <a:p>
            <a:pPr marL="285750" indent="-285750">
              <a:spcAft>
                <a:spcPts val="600"/>
              </a:spcAft>
              <a:buFont typeface="Arial" panose="020B0604020202020204" pitchFamily="34" charset="0"/>
              <a:buChar char="•"/>
            </a:pPr>
            <a:r>
              <a:rPr lang="en-US" sz="2800" dirty="0"/>
              <a:t>Public Input</a:t>
            </a:r>
          </a:p>
          <a:p>
            <a:pPr marL="285750" indent="-285750">
              <a:spcAft>
                <a:spcPts val="600"/>
              </a:spcAft>
              <a:buFont typeface="Arial" panose="020B0604020202020204" pitchFamily="34" charset="0"/>
              <a:buChar char="•"/>
            </a:pPr>
            <a:r>
              <a:rPr lang="en-US" sz="2800" dirty="0"/>
              <a:t>Town Council Preliminary Discussion &amp; Direction</a:t>
            </a:r>
          </a:p>
        </p:txBody>
      </p:sp>
    </p:spTree>
    <p:extLst>
      <p:ext uri="{BB962C8B-B14F-4D97-AF65-F5344CB8AC3E}">
        <p14:creationId xmlns:p14="http://schemas.microsoft.com/office/powerpoint/2010/main" val="148549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32DC1-8C4A-6553-81DC-99D15D45941F}"/>
              </a:ext>
            </a:extLst>
          </p:cNvPr>
          <p:cNvSpPr>
            <a:spLocks noGrp="1"/>
          </p:cNvSpPr>
          <p:nvPr>
            <p:ph type="title"/>
          </p:nvPr>
        </p:nvSpPr>
        <p:spPr/>
        <p:txBody>
          <a:bodyPr/>
          <a:lstStyle/>
          <a:p>
            <a:r>
              <a:rPr lang="en-US" dirty="0"/>
              <a:t>Opening Remarks</a:t>
            </a:r>
          </a:p>
        </p:txBody>
      </p:sp>
      <p:sp>
        <p:nvSpPr>
          <p:cNvPr id="3" name="Content Placeholder 2">
            <a:extLst>
              <a:ext uri="{FF2B5EF4-FFF2-40B4-BE49-F238E27FC236}">
                <a16:creationId xmlns:a16="http://schemas.microsoft.com/office/drawing/2014/main" id="{F0552022-F3FB-8E5B-8314-8DA4E6FE3CB5}"/>
              </a:ext>
            </a:extLst>
          </p:cNvPr>
          <p:cNvSpPr>
            <a:spLocks noGrp="1"/>
          </p:cNvSpPr>
          <p:nvPr>
            <p:ph sz="half" idx="1"/>
          </p:nvPr>
        </p:nvSpPr>
        <p:spPr>
          <a:xfrm>
            <a:off x="345233" y="1474237"/>
            <a:ext cx="5674567" cy="5178490"/>
          </a:xfrm>
        </p:spPr>
        <p:txBody>
          <a:bodyPr>
            <a:normAutofit fontScale="40000" lnSpcReduction="20000"/>
          </a:bodyPr>
          <a:lstStyle/>
          <a:p>
            <a:pPr lvl="0"/>
            <a:r>
              <a:rPr lang="en-US" sz="5000" b="1" dirty="0"/>
              <a:t>No decisions have been made and none are expected at tonight’s meeting</a:t>
            </a:r>
            <a:endParaRPr lang="en-US" sz="5000" dirty="0"/>
          </a:p>
          <a:p>
            <a:pPr lvl="0"/>
            <a:r>
              <a:rPr lang="en-US" sz="5000" b="1" dirty="0"/>
              <a:t>All options will require further study, detailed planning, notice &amp; education, new signage, and street improvements (striping) before implementation</a:t>
            </a:r>
            <a:endParaRPr lang="en-US" sz="5000" dirty="0"/>
          </a:p>
          <a:p>
            <a:pPr lvl="0"/>
            <a:r>
              <a:rPr lang="en-US" sz="5000" b="1" dirty="0"/>
              <a:t>Looking for input from Town Council on which options to more fully explore</a:t>
            </a:r>
            <a:endParaRPr lang="en-US" sz="5000" dirty="0"/>
          </a:p>
          <a:p>
            <a:pPr lvl="0"/>
            <a:r>
              <a:rPr lang="en-US" sz="5000" b="1" dirty="0"/>
              <a:t>Businesses have been included in the Merchants Alley conversation and their input is being gathered; continued discussion is needed</a:t>
            </a:r>
            <a:endParaRPr lang="en-US" sz="5000" dirty="0"/>
          </a:p>
          <a:p>
            <a:pPr lvl="0"/>
            <a:r>
              <a:rPr lang="en-US" sz="5000" b="1" dirty="0"/>
              <a:t>Town Hall has been busy last week and today with many businesses and individuals reviewing materials and noting which preliminary options they prefer</a:t>
            </a:r>
            <a:endParaRPr lang="en-US" sz="5000" dirty="0"/>
          </a:p>
          <a:p>
            <a:pPr lvl="0"/>
            <a:r>
              <a:rPr lang="en-US" sz="5000" b="1" dirty="0"/>
              <a:t>Written and emailed comments have been provided and have been forwarded to Town Council and printed out</a:t>
            </a:r>
            <a:endParaRPr lang="en-US" sz="5000" dirty="0"/>
          </a:p>
          <a:p>
            <a:endParaRPr lang="en-US" dirty="0"/>
          </a:p>
        </p:txBody>
      </p:sp>
      <p:sp>
        <p:nvSpPr>
          <p:cNvPr id="4" name="Content Placeholder 3">
            <a:extLst>
              <a:ext uri="{FF2B5EF4-FFF2-40B4-BE49-F238E27FC236}">
                <a16:creationId xmlns:a16="http://schemas.microsoft.com/office/drawing/2014/main" id="{8C9F7978-4E9D-8323-6295-EB8355E1C9A3}"/>
              </a:ext>
            </a:extLst>
          </p:cNvPr>
          <p:cNvSpPr>
            <a:spLocks noGrp="1"/>
          </p:cNvSpPr>
          <p:nvPr>
            <p:ph sz="half" idx="2"/>
          </p:nvPr>
        </p:nvSpPr>
        <p:spPr>
          <a:xfrm>
            <a:off x="6172200" y="1474237"/>
            <a:ext cx="5674566" cy="4702726"/>
          </a:xfrm>
        </p:spPr>
        <p:txBody>
          <a:bodyPr>
            <a:normAutofit fontScale="40000" lnSpcReduction="20000"/>
          </a:bodyPr>
          <a:lstStyle/>
          <a:p>
            <a:r>
              <a:rPr lang="en-US" sz="5000" b="1" dirty="0"/>
              <a:t>Florida Avenue was recently added to the discussion since it is closely related to Merchants Alley; public conversation on this possibility is new and will be ongoing</a:t>
            </a:r>
            <a:endParaRPr lang="en-US" sz="5000" dirty="0"/>
          </a:p>
          <a:p>
            <a:pPr lvl="0"/>
            <a:endParaRPr lang="en-US" sz="5000" b="1" dirty="0"/>
          </a:p>
          <a:p>
            <a:pPr lvl="0"/>
            <a:r>
              <a:rPr lang="en-US" sz="5000" b="1" dirty="0"/>
              <a:t>Public input will be provided at tonight’s meeting</a:t>
            </a:r>
            <a:endParaRPr lang="en-US" sz="5000" dirty="0"/>
          </a:p>
          <a:p>
            <a:pPr lvl="0"/>
            <a:r>
              <a:rPr lang="en-US" sz="5000" b="1" dirty="0"/>
              <a:t>There will be more public input and public hearing once the options for further study are identified by Town Council  </a:t>
            </a:r>
            <a:endParaRPr lang="en-US" sz="5000" dirty="0"/>
          </a:p>
          <a:p>
            <a:pPr lvl="0"/>
            <a:r>
              <a:rPr lang="en-US" sz="5000" b="1" dirty="0"/>
              <a:t>Town Council and Town staff appreciates preliminary public input on these matters, with more expected to come later</a:t>
            </a:r>
            <a:endParaRPr lang="en-US" sz="5000" dirty="0"/>
          </a:p>
          <a:p>
            <a:pPr lvl="0"/>
            <a:r>
              <a:rPr lang="en-US" sz="5000" b="1" dirty="0"/>
              <a:t>Public Comment Rules will apply</a:t>
            </a:r>
            <a:endParaRPr lang="en-US" sz="5000" dirty="0"/>
          </a:p>
          <a:p>
            <a:endParaRPr lang="en-US" dirty="0"/>
          </a:p>
        </p:txBody>
      </p:sp>
    </p:spTree>
    <p:extLst>
      <p:ext uri="{BB962C8B-B14F-4D97-AF65-F5344CB8AC3E}">
        <p14:creationId xmlns:p14="http://schemas.microsoft.com/office/powerpoint/2010/main" val="1777726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380B1-8AB8-A210-A751-9D57CE69E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C90A0-76BD-301C-ACFF-3FFDCE9BE1C4}"/>
              </a:ext>
            </a:extLst>
          </p:cNvPr>
          <p:cNvSpPr>
            <a:spLocks noGrp="1"/>
          </p:cNvSpPr>
          <p:nvPr>
            <p:ph type="title"/>
          </p:nvPr>
        </p:nvSpPr>
        <p:spPr/>
        <p:txBody>
          <a:bodyPr/>
          <a:lstStyle/>
          <a:p>
            <a:r>
              <a:rPr lang="en-US" dirty="0"/>
              <a:t>Merchants Alley – General Comments</a:t>
            </a:r>
          </a:p>
        </p:txBody>
      </p:sp>
      <p:sp>
        <p:nvSpPr>
          <p:cNvPr id="3" name="Content Placeholder 2">
            <a:extLst>
              <a:ext uri="{FF2B5EF4-FFF2-40B4-BE49-F238E27FC236}">
                <a16:creationId xmlns:a16="http://schemas.microsoft.com/office/drawing/2014/main" id="{344632CC-1828-BFE8-6B6C-9F27ADFBA065}"/>
              </a:ext>
            </a:extLst>
          </p:cNvPr>
          <p:cNvSpPr>
            <a:spLocks noGrp="1"/>
          </p:cNvSpPr>
          <p:nvPr>
            <p:ph sz="half" idx="1"/>
          </p:nvPr>
        </p:nvSpPr>
        <p:spPr>
          <a:xfrm>
            <a:off x="345233" y="1474236"/>
            <a:ext cx="5674567" cy="5234473"/>
          </a:xfrm>
        </p:spPr>
        <p:txBody>
          <a:bodyPr>
            <a:normAutofit fontScale="92500" lnSpcReduction="10000"/>
          </a:bodyPr>
          <a:lstStyle/>
          <a:p>
            <a:pPr lvl="0"/>
            <a:r>
              <a:rPr lang="en-US" sz="2600" b="1" dirty="0"/>
              <a:t>Merchants Alley is a 20-foot-wide public street that offers both southbound and northbound travel</a:t>
            </a:r>
            <a:endParaRPr lang="en-US" sz="2600" dirty="0"/>
          </a:p>
          <a:p>
            <a:pPr lvl="0"/>
            <a:r>
              <a:rPr lang="en-US" sz="2600" b="1" dirty="0"/>
              <a:t>Parking in the travel way has increased over the years</a:t>
            </a:r>
          </a:p>
          <a:p>
            <a:pPr lvl="0"/>
            <a:r>
              <a:rPr lang="en-US" sz="2600" b="1" dirty="0"/>
              <a:t>Town Code prohibits parking in a travel way (Code 28-95)</a:t>
            </a:r>
            <a:endParaRPr lang="en-US" sz="2600" dirty="0"/>
          </a:p>
          <a:p>
            <a:pPr lvl="0"/>
            <a:r>
              <a:rPr lang="en-US" sz="2600" b="1" dirty="0"/>
              <a:t>Parking in the travel way has resulted in:</a:t>
            </a:r>
            <a:endParaRPr lang="en-US" sz="2600" dirty="0"/>
          </a:p>
          <a:p>
            <a:pPr lvl="1"/>
            <a:r>
              <a:rPr lang="en-US" sz="2600" b="1" dirty="0"/>
              <a:t>Damage to Town vehicles</a:t>
            </a:r>
            <a:endParaRPr lang="en-US" sz="2600" dirty="0"/>
          </a:p>
          <a:p>
            <a:pPr lvl="1"/>
            <a:r>
              <a:rPr lang="en-US" sz="2600" b="1" dirty="0"/>
              <a:t>Impaired emergency access</a:t>
            </a:r>
            <a:endParaRPr lang="en-US" sz="2600" dirty="0"/>
          </a:p>
          <a:p>
            <a:pPr lvl="1"/>
            <a:r>
              <a:rPr lang="en-US" sz="2600" b="1" dirty="0"/>
              <a:t>Disrupted sanitation routes</a:t>
            </a:r>
            <a:endParaRPr lang="en-US" sz="2600" dirty="0"/>
          </a:p>
          <a:p>
            <a:pPr lvl="1"/>
            <a:r>
              <a:rPr lang="en-US" sz="2600" b="1" dirty="0"/>
              <a:t>Difficulties for public to navigate the streets</a:t>
            </a:r>
            <a:endParaRPr lang="en-US" sz="2600" dirty="0"/>
          </a:p>
          <a:p>
            <a:pPr lvl="1"/>
            <a:r>
              <a:rPr lang="en-US" sz="2600" b="1" dirty="0"/>
              <a:t>Citizen complaints</a:t>
            </a:r>
            <a:endParaRPr lang="en-US" sz="2600" dirty="0"/>
          </a:p>
          <a:p>
            <a:endParaRPr lang="en-US" dirty="0"/>
          </a:p>
        </p:txBody>
      </p:sp>
      <p:sp>
        <p:nvSpPr>
          <p:cNvPr id="4" name="Content Placeholder 3">
            <a:extLst>
              <a:ext uri="{FF2B5EF4-FFF2-40B4-BE49-F238E27FC236}">
                <a16:creationId xmlns:a16="http://schemas.microsoft.com/office/drawing/2014/main" id="{9796A7FD-A320-0D4C-7716-853B6F8ADF61}"/>
              </a:ext>
            </a:extLst>
          </p:cNvPr>
          <p:cNvSpPr>
            <a:spLocks noGrp="1"/>
          </p:cNvSpPr>
          <p:nvPr>
            <p:ph sz="half" idx="2"/>
          </p:nvPr>
        </p:nvSpPr>
        <p:spPr>
          <a:xfrm>
            <a:off x="6172200" y="1474237"/>
            <a:ext cx="5674566" cy="4702726"/>
          </a:xfrm>
        </p:spPr>
        <p:txBody>
          <a:bodyPr>
            <a:normAutofit fontScale="92500" lnSpcReduction="10000"/>
          </a:bodyPr>
          <a:lstStyle/>
          <a:p>
            <a:r>
              <a:rPr lang="en-US" sz="2600" b="1" dirty="0"/>
              <a:t>Minimum travel way width is 8 feet</a:t>
            </a:r>
            <a:endParaRPr lang="en-US" sz="2600" dirty="0"/>
          </a:p>
          <a:p>
            <a:r>
              <a:rPr lang="en-US" sz="2600" b="1" dirty="0"/>
              <a:t>Travel way for an emergency vehicle is as much as 12 feet</a:t>
            </a:r>
            <a:endParaRPr lang="en-US" sz="2600" dirty="0"/>
          </a:p>
          <a:p>
            <a:r>
              <a:rPr lang="en-US" sz="2600" b="1" dirty="0"/>
              <a:t>It appears that 3 businesses have enough space on their property for parallel parking spaces on their private property (outside of the Town street)</a:t>
            </a:r>
            <a:endParaRPr lang="en-US" sz="2600" dirty="0"/>
          </a:p>
          <a:p>
            <a:r>
              <a:rPr lang="en-US" sz="2600" b="1" dirty="0"/>
              <a:t>Preliminary concepts were developed at the request of Town Council on July 13</a:t>
            </a:r>
            <a:endParaRPr lang="en-US" sz="2600" dirty="0"/>
          </a:p>
          <a:p>
            <a:endParaRPr lang="en-US" dirty="0"/>
          </a:p>
        </p:txBody>
      </p:sp>
    </p:spTree>
    <p:extLst>
      <p:ext uri="{BB962C8B-B14F-4D97-AF65-F5344CB8AC3E}">
        <p14:creationId xmlns:p14="http://schemas.microsoft.com/office/powerpoint/2010/main" val="2724204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46772-B526-D908-C73C-1E435750C757}"/>
            </a:ext>
          </a:extLst>
        </p:cNvPr>
        <p:cNvGrpSpPr/>
        <p:nvPr/>
      </p:nvGrpSpPr>
      <p:grpSpPr>
        <a:xfrm>
          <a:off x="0" y="0"/>
          <a:ext cx="0" cy="0"/>
          <a:chOff x="0" y="0"/>
          <a:chExt cx="0" cy="0"/>
        </a:xfrm>
      </p:grpSpPr>
      <p:sp>
        <p:nvSpPr>
          <p:cNvPr id="49" name="Arrow: Up 48">
            <a:extLst>
              <a:ext uri="{FF2B5EF4-FFF2-40B4-BE49-F238E27FC236}">
                <a16:creationId xmlns:a16="http://schemas.microsoft.com/office/drawing/2014/main" id="{0E6EBDD2-49CD-B248-2861-C1EC77406006}"/>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01B78D-8993-B5DB-00AD-6559F82CF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803" y="507340"/>
            <a:ext cx="11474450" cy="4707467"/>
          </a:xfrm>
          <a:prstGeom prst="rect">
            <a:avLst/>
          </a:prstGeom>
        </p:spPr>
      </p:pic>
      <p:sp>
        <p:nvSpPr>
          <p:cNvPr id="7" name="TextBox 6">
            <a:extLst>
              <a:ext uri="{FF2B5EF4-FFF2-40B4-BE49-F238E27FC236}">
                <a16:creationId xmlns:a16="http://schemas.microsoft.com/office/drawing/2014/main" id="{7760600B-CBB2-73CC-EDA0-BAB0BEB4C4D3}"/>
              </a:ext>
            </a:extLst>
          </p:cNvPr>
          <p:cNvSpPr txBox="1"/>
          <p:nvPr/>
        </p:nvSpPr>
        <p:spPr>
          <a:xfrm>
            <a:off x="2476655" y="2381250"/>
            <a:ext cx="2781300" cy="400110"/>
          </a:xfrm>
          <a:prstGeom prst="rect">
            <a:avLst/>
          </a:prstGeom>
          <a:noFill/>
        </p:spPr>
        <p:txBody>
          <a:bodyPr wrap="square" rtlCol="0">
            <a:spAutoFit/>
          </a:bodyPr>
          <a:lstStyle/>
          <a:p>
            <a:r>
              <a:rPr lang="en-US" sz="2000" b="1" dirty="0">
                <a:solidFill>
                  <a:schemeClr val="bg1"/>
                </a:solidFill>
              </a:rPr>
              <a:t>Merchants Alley</a:t>
            </a:r>
          </a:p>
        </p:txBody>
      </p:sp>
      <p:sp>
        <p:nvSpPr>
          <p:cNvPr id="10" name="TextBox 9">
            <a:extLst>
              <a:ext uri="{FF2B5EF4-FFF2-40B4-BE49-F238E27FC236}">
                <a16:creationId xmlns:a16="http://schemas.microsoft.com/office/drawing/2014/main" id="{08526040-96C5-664E-29C1-CBAE95899CCA}"/>
              </a:ext>
            </a:extLst>
          </p:cNvPr>
          <p:cNvSpPr txBox="1"/>
          <p:nvPr/>
        </p:nvSpPr>
        <p:spPr>
          <a:xfrm rot="2477191">
            <a:off x="200686" y="4384675"/>
            <a:ext cx="3004720" cy="400110"/>
          </a:xfrm>
          <a:prstGeom prst="rect">
            <a:avLst/>
          </a:prstGeom>
          <a:noFill/>
        </p:spPr>
        <p:txBody>
          <a:bodyPr wrap="square" rtlCol="0">
            <a:spAutoFit/>
          </a:bodyPr>
          <a:lstStyle/>
          <a:p>
            <a:r>
              <a:rPr lang="en-US" sz="2000" b="1" dirty="0">
                <a:solidFill>
                  <a:schemeClr val="bg1"/>
                </a:solidFill>
              </a:rPr>
              <a:t>Merrimon Avenue</a:t>
            </a:r>
            <a:endParaRPr lang="en-US" b="1" dirty="0">
              <a:solidFill>
                <a:schemeClr val="bg1"/>
              </a:solidFill>
            </a:endParaRPr>
          </a:p>
        </p:txBody>
      </p:sp>
      <p:sp>
        <p:nvSpPr>
          <p:cNvPr id="11" name="TextBox 10">
            <a:extLst>
              <a:ext uri="{FF2B5EF4-FFF2-40B4-BE49-F238E27FC236}">
                <a16:creationId xmlns:a16="http://schemas.microsoft.com/office/drawing/2014/main" id="{039D17C5-1787-E74A-58C5-6FFD006BB6BC}"/>
              </a:ext>
            </a:extLst>
          </p:cNvPr>
          <p:cNvSpPr txBox="1"/>
          <p:nvPr/>
        </p:nvSpPr>
        <p:spPr>
          <a:xfrm rot="5400000">
            <a:off x="10229851" y="2276475"/>
            <a:ext cx="2190750" cy="400110"/>
          </a:xfrm>
          <a:prstGeom prst="rect">
            <a:avLst/>
          </a:prstGeom>
          <a:noFill/>
        </p:spPr>
        <p:txBody>
          <a:bodyPr wrap="square" rtlCol="0">
            <a:spAutoFit/>
          </a:bodyPr>
          <a:lstStyle/>
          <a:p>
            <a:r>
              <a:rPr lang="en-US" sz="2000" b="1" dirty="0">
                <a:solidFill>
                  <a:schemeClr val="bg1"/>
                </a:solidFill>
              </a:rPr>
              <a:t>Florida Avenue</a:t>
            </a:r>
          </a:p>
        </p:txBody>
      </p:sp>
      <p:sp>
        <p:nvSpPr>
          <p:cNvPr id="13" name="TextBox 12">
            <a:extLst>
              <a:ext uri="{FF2B5EF4-FFF2-40B4-BE49-F238E27FC236}">
                <a16:creationId xmlns:a16="http://schemas.microsoft.com/office/drawing/2014/main" id="{67DB952D-D122-CEBC-87CC-B6D38A4BC514}"/>
              </a:ext>
            </a:extLst>
          </p:cNvPr>
          <p:cNvSpPr txBox="1"/>
          <p:nvPr/>
        </p:nvSpPr>
        <p:spPr>
          <a:xfrm rot="5400000">
            <a:off x="-69263" y="1616249"/>
            <a:ext cx="2230525" cy="400110"/>
          </a:xfrm>
          <a:prstGeom prst="rect">
            <a:avLst/>
          </a:prstGeom>
          <a:noFill/>
        </p:spPr>
        <p:txBody>
          <a:bodyPr wrap="square" rtlCol="0">
            <a:spAutoFit/>
          </a:bodyPr>
          <a:lstStyle/>
          <a:p>
            <a:r>
              <a:rPr lang="en-US" sz="2000" b="1" dirty="0">
                <a:solidFill>
                  <a:schemeClr val="bg1"/>
                </a:solidFill>
              </a:rPr>
              <a:t>Central Avenue</a:t>
            </a:r>
            <a:endParaRPr lang="en-US" b="1" dirty="0">
              <a:solidFill>
                <a:schemeClr val="bg1"/>
              </a:solidFill>
            </a:endParaRPr>
          </a:p>
        </p:txBody>
      </p:sp>
      <p:sp>
        <p:nvSpPr>
          <p:cNvPr id="15" name="TextBox 14">
            <a:extLst>
              <a:ext uri="{FF2B5EF4-FFF2-40B4-BE49-F238E27FC236}">
                <a16:creationId xmlns:a16="http://schemas.microsoft.com/office/drawing/2014/main" id="{B2F6E1CA-C19F-05D7-CFAC-A1B3448F8B5B}"/>
              </a:ext>
            </a:extLst>
          </p:cNvPr>
          <p:cNvSpPr txBox="1"/>
          <p:nvPr/>
        </p:nvSpPr>
        <p:spPr>
          <a:xfrm>
            <a:off x="460802" y="5343525"/>
            <a:ext cx="11178747" cy="1200329"/>
          </a:xfrm>
          <a:prstGeom prst="rect">
            <a:avLst/>
          </a:prstGeom>
          <a:noFill/>
        </p:spPr>
        <p:txBody>
          <a:bodyPr wrap="square" rtlCol="0">
            <a:spAutoFit/>
          </a:bodyPr>
          <a:lstStyle/>
          <a:p>
            <a:r>
              <a:rPr lang="en-US" dirty="0"/>
              <a:t>Merchants Alley is a public street owned and maintained by the Town. This public street is 20 feet wide and is a travel way open to the public. Parking within the travel way has increased and obstructs emergency access, sanitation services, and through traffic. Town Council is considering a reconfiguration of Merchants Alley to address this problem</a:t>
            </a:r>
          </a:p>
        </p:txBody>
      </p:sp>
    </p:spTree>
    <p:extLst>
      <p:ext uri="{BB962C8B-B14F-4D97-AF65-F5344CB8AC3E}">
        <p14:creationId xmlns:p14="http://schemas.microsoft.com/office/powerpoint/2010/main" val="1303216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366E8D-E6C9-4B10-DB95-4F2CAEF72541}"/>
              </a:ext>
            </a:extLst>
          </p:cNvPr>
          <p:cNvPicPr>
            <a:picLocks noChangeAspect="1"/>
          </p:cNvPicPr>
          <p:nvPr/>
        </p:nvPicPr>
        <p:blipFill>
          <a:blip r:embed="rId2"/>
          <a:stretch>
            <a:fillRect/>
          </a:stretch>
        </p:blipFill>
        <p:spPr>
          <a:xfrm>
            <a:off x="432619" y="381052"/>
            <a:ext cx="8190271" cy="6099445"/>
          </a:xfrm>
          <a:prstGeom prst="rect">
            <a:avLst/>
          </a:prstGeom>
        </p:spPr>
      </p:pic>
      <p:sp>
        <p:nvSpPr>
          <p:cNvPr id="4" name="TextBox 3">
            <a:extLst>
              <a:ext uri="{FF2B5EF4-FFF2-40B4-BE49-F238E27FC236}">
                <a16:creationId xmlns:a16="http://schemas.microsoft.com/office/drawing/2014/main" id="{B5C313A4-931E-D9EB-BFD5-381BE426E9DE}"/>
              </a:ext>
            </a:extLst>
          </p:cNvPr>
          <p:cNvSpPr txBox="1"/>
          <p:nvPr/>
        </p:nvSpPr>
        <p:spPr>
          <a:xfrm>
            <a:off x="8622890" y="5830617"/>
            <a:ext cx="3136491" cy="646331"/>
          </a:xfrm>
          <a:prstGeom prst="rect">
            <a:avLst/>
          </a:prstGeom>
          <a:noFill/>
        </p:spPr>
        <p:txBody>
          <a:bodyPr wrap="square" rtlCol="0">
            <a:spAutoFit/>
          </a:bodyPr>
          <a:lstStyle/>
          <a:p>
            <a:r>
              <a:rPr lang="en-US" dirty="0"/>
              <a:t>Recent photo showing parked cars in the travel way.</a:t>
            </a:r>
          </a:p>
        </p:txBody>
      </p:sp>
    </p:spTree>
    <p:extLst>
      <p:ext uri="{BB962C8B-B14F-4D97-AF65-F5344CB8AC3E}">
        <p14:creationId xmlns:p14="http://schemas.microsoft.com/office/powerpoint/2010/main" val="1752239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4A89B-BF78-85BE-7E1B-36A67F8A0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077357" y="-1333502"/>
            <a:ext cx="6350002" cy="9525004"/>
          </a:xfrm>
          <a:prstGeom prst="rect">
            <a:avLst/>
          </a:prstGeom>
        </p:spPr>
      </p:pic>
      <p:sp>
        <p:nvSpPr>
          <p:cNvPr id="9" name="TextBox 8">
            <a:extLst>
              <a:ext uri="{FF2B5EF4-FFF2-40B4-BE49-F238E27FC236}">
                <a16:creationId xmlns:a16="http://schemas.microsoft.com/office/drawing/2014/main" id="{E92B97CB-45A0-845D-8149-9D136615943D}"/>
              </a:ext>
            </a:extLst>
          </p:cNvPr>
          <p:cNvSpPr txBox="1"/>
          <p:nvPr/>
        </p:nvSpPr>
        <p:spPr>
          <a:xfrm>
            <a:off x="8648176" y="5635305"/>
            <a:ext cx="2733368" cy="646331"/>
          </a:xfrm>
          <a:prstGeom prst="rect">
            <a:avLst/>
          </a:prstGeom>
          <a:noFill/>
        </p:spPr>
        <p:txBody>
          <a:bodyPr wrap="square">
            <a:spAutoFit/>
          </a:bodyPr>
          <a:lstStyle/>
          <a:p>
            <a:r>
              <a:rPr lang="en-US" sz="3600" b="1" dirty="0"/>
              <a:t>2020 Survey</a:t>
            </a:r>
          </a:p>
        </p:txBody>
      </p:sp>
    </p:spTree>
    <p:extLst>
      <p:ext uri="{BB962C8B-B14F-4D97-AF65-F5344CB8AC3E}">
        <p14:creationId xmlns:p14="http://schemas.microsoft.com/office/powerpoint/2010/main" val="1445739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4C2EB1-C705-FABA-51F0-1EA05AB2AA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9A440-92BA-C5F1-F0DE-11128D10733D}"/>
              </a:ext>
            </a:extLst>
          </p:cNvPr>
          <p:cNvSpPr>
            <a:spLocks noGrp="1"/>
          </p:cNvSpPr>
          <p:nvPr>
            <p:ph type="title"/>
          </p:nvPr>
        </p:nvSpPr>
        <p:spPr>
          <a:xfrm>
            <a:off x="838200" y="225166"/>
            <a:ext cx="10515600" cy="1325563"/>
          </a:xfrm>
        </p:spPr>
        <p:txBody>
          <a:bodyPr/>
          <a:lstStyle/>
          <a:p>
            <a:r>
              <a:rPr lang="en-US" dirty="0"/>
              <a:t>Merchants Alley – Preliminary Concept</a:t>
            </a:r>
            <a:br>
              <a:rPr lang="en-US" dirty="0"/>
            </a:br>
            <a:r>
              <a:rPr lang="en-US" dirty="0"/>
              <a:t>Loading/Unloading and Dedicated Fire Lane</a:t>
            </a:r>
          </a:p>
        </p:txBody>
      </p:sp>
      <p:sp>
        <p:nvSpPr>
          <p:cNvPr id="3" name="Content Placeholder 2">
            <a:extLst>
              <a:ext uri="{FF2B5EF4-FFF2-40B4-BE49-F238E27FC236}">
                <a16:creationId xmlns:a16="http://schemas.microsoft.com/office/drawing/2014/main" id="{C3BBDDE9-C637-39A4-765B-90E040709965}"/>
              </a:ext>
            </a:extLst>
          </p:cNvPr>
          <p:cNvSpPr>
            <a:spLocks noGrp="1"/>
          </p:cNvSpPr>
          <p:nvPr>
            <p:ph sz="half" idx="1"/>
          </p:nvPr>
        </p:nvSpPr>
        <p:spPr>
          <a:xfrm>
            <a:off x="497633" y="1763485"/>
            <a:ext cx="5674567" cy="4702726"/>
          </a:xfrm>
        </p:spPr>
        <p:txBody>
          <a:bodyPr>
            <a:normAutofit/>
          </a:bodyPr>
          <a:lstStyle/>
          <a:p>
            <a:pPr lvl="0"/>
            <a:r>
              <a:rPr lang="en-US" sz="2400" b="1" dirty="0"/>
              <a:t>Allows temporary parking of cars and delivery trucks in the northbound lane</a:t>
            </a:r>
            <a:endParaRPr lang="en-US" sz="2400" dirty="0"/>
          </a:p>
          <a:p>
            <a:pPr lvl="0"/>
            <a:r>
              <a:rPr lang="en-US" sz="2400" b="1" dirty="0"/>
              <a:t>Leaves southbound lane open as a dedicated fire lane and for sanitation route</a:t>
            </a:r>
            <a:endParaRPr lang="en-US" sz="2400" dirty="0"/>
          </a:p>
          <a:p>
            <a:pPr lvl="0"/>
            <a:r>
              <a:rPr lang="en-US" sz="2400" b="1" dirty="0"/>
              <a:t>Through traffic is eliminated</a:t>
            </a:r>
            <a:endParaRPr lang="en-US" sz="2400" dirty="0"/>
          </a:p>
          <a:p>
            <a:pPr lvl="0"/>
            <a:r>
              <a:rPr lang="en-US" sz="2400" b="1" dirty="0"/>
              <a:t>Delivery trucks can access both northbound and southbound with temporary parking in northbound lane</a:t>
            </a:r>
            <a:endParaRPr lang="en-US" sz="2400" dirty="0"/>
          </a:p>
          <a:p>
            <a:pPr lvl="0"/>
            <a:r>
              <a:rPr lang="en-US" sz="2400" b="1" dirty="0"/>
              <a:t>Dedicated loading/unloading lane could provide better management of garbage with dumpsters</a:t>
            </a:r>
            <a:endParaRPr lang="en-US" sz="2400" dirty="0"/>
          </a:p>
          <a:p>
            <a:endParaRPr lang="en-US" dirty="0"/>
          </a:p>
        </p:txBody>
      </p:sp>
      <p:sp>
        <p:nvSpPr>
          <p:cNvPr id="4" name="Content Placeholder 3">
            <a:extLst>
              <a:ext uri="{FF2B5EF4-FFF2-40B4-BE49-F238E27FC236}">
                <a16:creationId xmlns:a16="http://schemas.microsoft.com/office/drawing/2014/main" id="{FE65B731-B5C0-4D6E-D6CD-3BDCF08C860E}"/>
              </a:ext>
            </a:extLst>
          </p:cNvPr>
          <p:cNvSpPr>
            <a:spLocks noGrp="1"/>
          </p:cNvSpPr>
          <p:nvPr>
            <p:ph sz="half" idx="2"/>
          </p:nvPr>
        </p:nvSpPr>
        <p:spPr>
          <a:xfrm>
            <a:off x="6265506" y="1763485"/>
            <a:ext cx="5674566" cy="4702726"/>
          </a:xfrm>
        </p:spPr>
        <p:txBody>
          <a:bodyPr>
            <a:normAutofit/>
          </a:bodyPr>
          <a:lstStyle/>
          <a:p>
            <a:pPr lvl="0"/>
            <a:r>
              <a:rPr lang="en-US" sz="2400" b="1" dirty="0"/>
              <a:t>Limited public parking spaces for general public in northbound lane could be considered if not in conflict with loading/unloading areas or potential dumpster areas</a:t>
            </a:r>
            <a:endParaRPr lang="en-US" sz="2400" dirty="0"/>
          </a:p>
          <a:p>
            <a:pPr lvl="0"/>
            <a:endParaRPr lang="en-US" sz="2400" b="1" dirty="0"/>
          </a:p>
          <a:p>
            <a:pPr lvl="0"/>
            <a:r>
              <a:rPr lang="en-US" sz="2400" b="1" dirty="0"/>
              <a:t>Best option for safety considerations</a:t>
            </a:r>
            <a:endParaRPr lang="en-US" sz="2400" dirty="0"/>
          </a:p>
          <a:p>
            <a:pPr lvl="0"/>
            <a:r>
              <a:rPr lang="en-US" sz="2400" b="1" dirty="0"/>
              <a:t>Good option for loading/unloading</a:t>
            </a:r>
            <a:endParaRPr lang="en-US" sz="2400" dirty="0"/>
          </a:p>
          <a:p>
            <a:pPr lvl="0"/>
            <a:r>
              <a:rPr lang="en-US" sz="2400" b="1" dirty="0"/>
              <a:t>Option recommended by staff</a:t>
            </a:r>
            <a:endParaRPr lang="en-US" sz="2400" dirty="0"/>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332498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rrow: Up 48">
            <a:extLst>
              <a:ext uri="{FF2B5EF4-FFF2-40B4-BE49-F238E27FC236}">
                <a16:creationId xmlns:a16="http://schemas.microsoft.com/office/drawing/2014/main" id="{3023D99A-10F5-C46E-AFDD-FD077EDE809E}"/>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5868689-3448-7B46-B82F-F13481E53C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75" y="496711"/>
            <a:ext cx="11474450" cy="4707467"/>
          </a:xfrm>
          <a:prstGeom prst="rect">
            <a:avLst/>
          </a:prstGeom>
        </p:spPr>
      </p:pic>
      <p:cxnSp>
        <p:nvCxnSpPr>
          <p:cNvPr id="7" name="Straight Connector 6">
            <a:extLst>
              <a:ext uri="{FF2B5EF4-FFF2-40B4-BE49-F238E27FC236}">
                <a16:creationId xmlns:a16="http://schemas.microsoft.com/office/drawing/2014/main" id="{8FE596AB-490D-F65D-59A7-9A4911A7D79D}"/>
              </a:ext>
            </a:extLst>
          </p:cNvPr>
          <p:cNvCxnSpPr>
            <a:cxnSpLocks/>
          </p:cNvCxnSpPr>
          <p:nvPr/>
        </p:nvCxnSpPr>
        <p:spPr>
          <a:xfrm flipV="1">
            <a:off x="1607127"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D750177-010B-28A4-BCE0-1260F3ECE0B3}"/>
              </a:ext>
            </a:extLst>
          </p:cNvPr>
          <p:cNvCxnSpPr>
            <a:cxnSpLocks/>
          </p:cNvCxnSpPr>
          <p:nvPr/>
        </p:nvCxnSpPr>
        <p:spPr>
          <a:xfrm flipV="1">
            <a:off x="189807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FA08FE9-375E-AB50-2ADD-F09AE49CD10C}"/>
              </a:ext>
            </a:extLst>
          </p:cNvPr>
          <p:cNvCxnSpPr>
            <a:cxnSpLocks/>
          </p:cNvCxnSpPr>
          <p:nvPr/>
        </p:nvCxnSpPr>
        <p:spPr>
          <a:xfrm flipV="1">
            <a:off x="22305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D0D884D-F1A9-203D-6129-F6057BD676D8}"/>
              </a:ext>
            </a:extLst>
          </p:cNvPr>
          <p:cNvCxnSpPr>
            <a:cxnSpLocks/>
          </p:cNvCxnSpPr>
          <p:nvPr/>
        </p:nvCxnSpPr>
        <p:spPr>
          <a:xfrm flipV="1">
            <a:off x="25353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DB02896A-B1EB-78CA-D70B-2D5E13FC8A87}"/>
              </a:ext>
            </a:extLst>
          </p:cNvPr>
          <p:cNvCxnSpPr>
            <a:cxnSpLocks/>
          </p:cNvCxnSpPr>
          <p:nvPr/>
        </p:nvCxnSpPr>
        <p:spPr>
          <a:xfrm flipV="1">
            <a:off x="28401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885FC1A-06DE-D0EA-69CA-AEB1A3FBB688}"/>
              </a:ext>
            </a:extLst>
          </p:cNvPr>
          <p:cNvCxnSpPr>
            <a:cxnSpLocks/>
          </p:cNvCxnSpPr>
          <p:nvPr/>
        </p:nvCxnSpPr>
        <p:spPr>
          <a:xfrm flipV="1">
            <a:off x="3151486"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8D86D7B-6DE7-C478-741D-20A9CB50D8CB}"/>
              </a:ext>
            </a:extLst>
          </p:cNvPr>
          <p:cNvCxnSpPr>
            <a:cxnSpLocks/>
          </p:cNvCxnSpPr>
          <p:nvPr/>
        </p:nvCxnSpPr>
        <p:spPr>
          <a:xfrm flipV="1">
            <a:off x="34497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7750179E-FD90-0E1E-898F-10701EE4D1F7}"/>
              </a:ext>
            </a:extLst>
          </p:cNvPr>
          <p:cNvCxnSpPr>
            <a:cxnSpLocks/>
          </p:cNvCxnSpPr>
          <p:nvPr/>
        </p:nvCxnSpPr>
        <p:spPr>
          <a:xfrm flipV="1">
            <a:off x="3783734" y="2282774"/>
            <a:ext cx="457200" cy="598971"/>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4996EA1-3C4A-84D3-D30F-B28C1BDAADC3}"/>
              </a:ext>
            </a:extLst>
          </p:cNvPr>
          <p:cNvCxnSpPr>
            <a:cxnSpLocks/>
          </p:cNvCxnSpPr>
          <p:nvPr/>
        </p:nvCxnSpPr>
        <p:spPr>
          <a:xfrm flipV="1">
            <a:off x="4108297" y="228277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15286A6F-85B5-D0F1-B1E3-F0565073E7D2}"/>
              </a:ext>
            </a:extLst>
          </p:cNvPr>
          <p:cNvCxnSpPr>
            <a:cxnSpLocks/>
          </p:cNvCxnSpPr>
          <p:nvPr/>
        </p:nvCxnSpPr>
        <p:spPr>
          <a:xfrm flipV="1">
            <a:off x="4426952" y="2287580"/>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235BECD-1E34-08D6-A58C-C966753227C1}"/>
              </a:ext>
            </a:extLst>
          </p:cNvPr>
          <p:cNvCxnSpPr>
            <a:cxnSpLocks/>
          </p:cNvCxnSpPr>
          <p:nvPr/>
        </p:nvCxnSpPr>
        <p:spPr>
          <a:xfrm flipV="1">
            <a:off x="4711989"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A36EDCA-22CF-8821-2394-17E24271DB67}"/>
              </a:ext>
            </a:extLst>
          </p:cNvPr>
          <p:cNvCxnSpPr>
            <a:cxnSpLocks/>
          </p:cNvCxnSpPr>
          <p:nvPr/>
        </p:nvCxnSpPr>
        <p:spPr>
          <a:xfrm flipV="1">
            <a:off x="5050407"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D7FF2D8-6781-4A93-AA20-6334A26897AB}"/>
              </a:ext>
            </a:extLst>
          </p:cNvPr>
          <p:cNvCxnSpPr>
            <a:cxnSpLocks/>
          </p:cNvCxnSpPr>
          <p:nvPr/>
        </p:nvCxnSpPr>
        <p:spPr>
          <a:xfrm flipV="1">
            <a:off x="5356649"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B5FF7E0-8D57-B930-9218-7B4A75D4A188}"/>
              </a:ext>
            </a:extLst>
          </p:cNvPr>
          <p:cNvCxnSpPr>
            <a:cxnSpLocks/>
          </p:cNvCxnSpPr>
          <p:nvPr/>
        </p:nvCxnSpPr>
        <p:spPr>
          <a:xfrm flipV="1">
            <a:off x="5715424"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712225E-D802-9ED5-7D1B-4127154C09E6}"/>
              </a:ext>
            </a:extLst>
          </p:cNvPr>
          <p:cNvCxnSpPr>
            <a:cxnSpLocks/>
          </p:cNvCxnSpPr>
          <p:nvPr/>
        </p:nvCxnSpPr>
        <p:spPr>
          <a:xfrm flipV="1">
            <a:off x="6021666"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BEA0B25-6E1F-A94B-1044-CF5F10BAFD8F}"/>
              </a:ext>
            </a:extLst>
          </p:cNvPr>
          <p:cNvCxnSpPr>
            <a:cxnSpLocks/>
          </p:cNvCxnSpPr>
          <p:nvPr/>
        </p:nvCxnSpPr>
        <p:spPr>
          <a:xfrm flipV="1">
            <a:off x="8533734" y="2373958"/>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931CC36-A084-70A2-3AC2-95C12E06F6CC}"/>
              </a:ext>
            </a:extLst>
          </p:cNvPr>
          <p:cNvCxnSpPr>
            <a:cxnSpLocks/>
          </p:cNvCxnSpPr>
          <p:nvPr/>
        </p:nvCxnSpPr>
        <p:spPr>
          <a:xfrm flipV="1">
            <a:off x="6380441" y="2339108"/>
            <a:ext cx="480444" cy="651306"/>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33E89E0-D91B-AE08-862C-2CA9B2A032B7}"/>
              </a:ext>
            </a:extLst>
          </p:cNvPr>
          <p:cNvCxnSpPr>
            <a:cxnSpLocks/>
          </p:cNvCxnSpPr>
          <p:nvPr/>
        </p:nvCxnSpPr>
        <p:spPr>
          <a:xfrm flipV="1">
            <a:off x="6778422"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4A7B591F-71CA-207F-81A0-7E9B73C2BB64}"/>
              </a:ext>
            </a:extLst>
          </p:cNvPr>
          <p:cNvCxnSpPr>
            <a:cxnSpLocks/>
          </p:cNvCxnSpPr>
          <p:nvPr/>
        </p:nvCxnSpPr>
        <p:spPr>
          <a:xfrm flipV="1">
            <a:off x="7107679" y="23507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369E068-59E9-2A79-36B0-58FC7A4AF606}"/>
              </a:ext>
            </a:extLst>
          </p:cNvPr>
          <p:cNvCxnSpPr>
            <a:cxnSpLocks/>
          </p:cNvCxnSpPr>
          <p:nvPr/>
        </p:nvCxnSpPr>
        <p:spPr>
          <a:xfrm flipV="1">
            <a:off x="7489527" y="2339107"/>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32E1C0C-E883-E1C5-CE32-280712127BE0}"/>
              </a:ext>
            </a:extLst>
          </p:cNvPr>
          <p:cNvCxnSpPr>
            <a:cxnSpLocks/>
          </p:cNvCxnSpPr>
          <p:nvPr/>
        </p:nvCxnSpPr>
        <p:spPr>
          <a:xfrm flipV="1">
            <a:off x="7838056" y="23507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61CCC493-F0BB-E8B7-F231-9313EE733387}"/>
              </a:ext>
            </a:extLst>
          </p:cNvPr>
          <p:cNvCxnSpPr>
            <a:cxnSpLocks/>
          </p:cNvCxnSpPr>
          <p:nvPr/>
        </p:nvCxnSpPr>
        <p:spPr>
          <a:xfrm flipV="1">
            <a:off x="8151886"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1F2DFF7-495C-9AA1-A99E-BFEABBC43B64}"/>
              </a:ext>
            </a:extLst>
          </p:cNvPr>
          <p:cNvCxnSpPr>
            <a:cxnSpLocks/>
          </p:cNvCxnSpPr>
          <p:nvPr/>
        </p:nvCxnSpPr>
        <p:spPr>
          <a:xfrm flipV="1">
            <a:off x="10143781" y="2420399"/>
            <a:ext cx="428715" cy="581632"/>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1FC9405-E643-A64B-AF99-19617718D336}"/>
              </a:ext>
            </a:extLst>
          </p:cNvPr>
          <p:cNvCxnSpPr>
            <a:cxnSpLocks/>
          </p:cNvCxnSpPr>
          <p:nvPr/>
        </p:nvCxnSpPr>
        <p:spPr>
          <a:xfrm flipV="1">
            <a:off x="9812750" y="2380862"/>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DD4ABCEB-6C4A-7D43-1B9B-DF7131E381E0}"/>
              </a:ext>
            </a:extLst>
          </p:cNvPr>
          <p:cNvCxnSpPr>
            <a:cxnSpLocks/>
          </p:cNvCxnSpPr>
          <p:nvPr/>
        </p:nvCxnSpPr>
        <p:spPr>
          <a:xfrm flipV="1">
            <a:off x="9472606" y="23995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73F0E0E4-B429-B8F5-7BB6-F0BDF769C316}"/>
              </a:ext>
            </a:extLst>
          </p:cNvPr>
          <p:cNvCxnSpPr>
            <a:cxnSpLocks/>
          </p:cNvCxnSpPr>
          <p:nvPr/>
        </p:nvCxnSpPr>
        <p:spPr>
          <a:xfrm flipV="1">
            <a:off x="9185563" y="2373958"/>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B89A4EC-253C-18C6-A377-56B6461BCA8F}"/>
              </a:ext>
            </a:extLst>
          </p:cNvPr>
          <p:cNvCxnSpPr>
            <a:cxnSpLocks/>
          </p:cNvCxnSpPr>
          <p:nvPr/>
        </p:nvCxnSpPr>
        <p:spPr>
          <a:xfrm flipV="1">
            <a:off x="8862991" y="238557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sp>
        <p:nvSpPr>
          <p:cNvPr id="41" name="Rectangle 40">
            <a:extLst>
              <a:ext uri="{FF2B5EF4-FFF2-40B4-BE49-F238E27FC236}">
                <a16:creationId xmlns:a16="http://schemas.microsoft.com/office/drawing/2014/main" id="{5A411541-901E-4803-F5E8-B0D4AE8A9730}"/>
              </a:ext>
            </a:extLst>
          </p:cNvPr>
          <p:cNvSpPr/>
          <p:nvPr/>
        </p:nvSpPr>
        <p:spPr>
          <a:xfrm>
            <a:off x="2872776" y="2650318"/>
            <a:ext cx="6060605" cy="235458"/>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04444CB7-8C7E-07A4-85FF-427513859DCA}"/>
              </a:ext>
            </a:extLst>
          </p:cNvPr>
          <p:cNvSpPr txBox="1"/>
          <p:nvPr/>
        </p:nvSpPr>
        <p:spPr>
          <a:xfrm>
            <a:off x="2819752" y="2586806"/>
            <a:ext cx="6387691" cy="369332"/>
          </a:xfrm>
          <a:prstGeom prst="rect">
            <a:avLst/>
          </a:prstGeom>
          <a:noFill/>
        </p:spPr>
        <p:txBody>
          <a:bodyPr wrap="square" rtlCol="0">
            <a:spAutoFit/>
          </a:bodyPr>
          <a:lstStyle/>
          <a:p>
            <a:r>
              <a:rPr lang="en-US" b="1" dirty="0"/>
              <a:t>LOADING/UNLOADING - NO THRU TRAFFIC &amp; NO PARKING</a:t>
            </a:r>
          </a:p>
        </p:txBody>
      </p:sp>
      <p:sp>
        <p:nvSpPr>
          <p:cNvPr id="43" name="Rectangle 42">
            <a:extLst>
              <a:ext uri="{FF2B5EF4-FFF2-40B4-BE49-F238E27FC236}">
                <a16:creationId xmlns:a16="http://schemas.microsoft.com/office/drawing/2014/main" id="{E6B8DE98-8105-5B9E-C820-C8E6C224EF39}"/>
              </a:ext>
            </a:extLst>
          </p:cNvPr>
          <p:cNvSpPr/>
          <p:nvPr/>
        </p:nvSpPr>
        <p:spPr>
          <a:xfrm>
            <a:off x="4012334" y="297879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636E55A-9936-4E61-2DBD-19920AEF0E28}"/>
              </a:ext>
            </a:extLst>
          </p:cNvPr>
          <p:cNvSpPr/>
          <p:nvPr/>
        </p:nvSpPr>
        <p:spPr>
          <a:xfrm>
            <a:off x="5600977" y="2990170"/>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B484B6D-0FBF-DB5B-E2C4-40B24321A445}"/>
              </a:ext>
            </a:extLst>
          </p:cNvPr>
          <p:cNvSpPr/>
          <p:nvPr/>
        </p:nvSpPr>
        <p:spPr>
          <a:xfrm>
            <a:off x="4810940" y="298490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65E84B74-534E-C759-2202-1F94F4331691}"/>
              </a:ext>
            </a:extLst>
          </p:cNvPr>
          <p:cNvSpPr txBox="1"/>
          <p:nvPr/>
        </p:nvSpPr>
        <p:spPr>
          <a:xfrm>
            <a:off x="3930735" y="3181297"/>
            <a:ext cx="1841366" cy="830997"/>
          </a:xfrm>
          <a:prstGeom prst="rect">
            <a:avLst/>
          </a:prstGeom>
          <a:noFill/>
        </p:spPr>
        <p:txBody>
          <a:bodyPr wrap="square" rtlCol="0">
            <a:spAutoFit/>
          </a:bodyPr>
          <a:lstStyle/>
          <a:p>
            <a:r>
              <a:rPr lang="en-US" sz="1600" b="1" i="1" dirty="0">
                <a:solidFill>
                  <a:schemeClr val="tx2">
                    <a:lumMod val="50000"/>
                    <a:lumOff val="50000"/>
                  </a:schemeClr>
                </a:solidFill>
              </a:rPr>
              <a:t>Optional parking spaces on private property</a:t>
            </a:r>
          </a:p>
        </p:txBody>
      </p:sp>
      <p:cxnSp>
        <p:nvCxnSpPr>
          <p:cNvPr id="51" name="Straight Connector 50">
            <a:extLst>
              <a:ext uri="{FF2B5EF4-FFF2-40B4-BE49-F238E27FC236}">
                <a16:creationId xmlns:a16="http://schemas.microsoft.com/office/drawing/2014/main" id="{8B9ADE5D-2CCE-EAE8-9740-23F4093DCF89}"/>
              </a:ext>
            </a:extLst>
          </p:cNvPr>
          <p:cNvCxnSpPr/>
          <p:nvPr/>
        </p:nvCxnSpPr>
        <p:spPr>
          <a:xfrm>
            <a:off x="1496291" y="2272145"/>
            <a:ext cx="0" cy="6096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06D6E20B-EF7E-1934-1B75-8F37CFAAB0C5}"/>
              </a:ext>
            </a:extLst>
          </p:cNvPr>
          <p:cNvCxnSpPr/>
          <p:nvPr/>
        </p:nvCxnSpPr>
        <p:spPr>
          <a:xfrm>
            <a:off x="10597660" y="2420399"/>
            <a:ext cx="0" cy="6096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FC34E4F8-B991-CD46-3B67-C50F6476F494}"/>
              </a:ext>
            </a:extLst>
          </p:cNvPr>
          <p:cNvSpPr txBox="1"/>
          <p:nvPr/>
        </p:nvSpPr>
        <p:spPr>
          <a:xfrm>
            <a:off x="256748" y="5214807"/>
            <a:ext cx="4557268" cy="1231106"/>
          </a:xfrm>
          <a:prstGeom prst="rect">
            <a:avLst/>
          </a:prstGeom>
          <a:noFill/>
        </p:spPr>
        <p:txBody>
          <a:bodyPr wrap="square" rtlCol="0">
            <a:spAutoFit/>
          </a:bodyPr>
          <a:lstStyle/>
          <a:p>
            <a:r>
              <a:rPr lang="en-US" sz="3600" b="1" dirty="0"/>
              <a:t>Preliminary Concept</a:t>
            </a:r>
          </a:p>
          <a:p>
            <a:r>
              <a:rPr lang="en-US" sz="2000" b="1" dirty="0"/>
              <a:t>Loading/Unloading Area and Fire Lane</a:t>
            </a:r>
          </a:p>
          <a:p>
            <a:r>
              <a:rPr lang="en-US" i="1" dirty="0"/>
              <a:t>Not to Scale</a:t>
            </a:r>
          </a:p>
        </p:txBody>
      </p:sp>
      <p:sp>
        <p:nvSpPr>
          <p:cNvPr id="57" name="Rectangle 56">
            <a:extLst>
              <a:ext uri="{FF2B5EF4-FFF2-40B4-BE49-F238E27FC236}">
                <a16:creationId xmlns:a16="http://schemas.microsoft.com/office/drawing/2014/main" id="{16B8A4C9-9576-B1D0-6C68-23F667603161}"/>
              </a:ext>
            </a:extLst>
          </p:cNvPr>
          <p:cNvSpPr/>
          <p:nvPr/>
        </p:nvSpPr>
        <p:spPr>
          <a:xfrm>
            <a:off x="1366982" y="2225964"/>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B5916E4-8D88-D2F2-E024-CDBA551C0795}"/>
              </a:ext>
            </a:extLst>
          </p:cNvPr>
          <p:cNvSpPr/>
          <p:nvPr/>
        </p:nvSpPr>
        <p:spPr>
          <a:xfrm>
            <a:off x="1370086" y="239702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1173F7F-16AC-ED3A-7695-10219C0C981E}"/>
              </a:ext>
            </a:extLst>
          </p:cNvPr>
          <p:cNvSpPr/>
          <p:nvPr/>
        </p:nvSpPr>
        <p:spPr>
          <a:xfrm>
            <a:off x="1382531" y="256808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70071748-00DB-B17B-D4EE-CCA5621E5ADA}"/>
              </a:ext>
            </a:extLst>
          </p:cNvPr>
          <p:cNvSpPr/>
          <p:nvPr/>
        </p:nvSpPr>
        <p:spPr>
          <a:xfrm>
            <a:off x="1366971" y="2739150"/>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AC063A1-2472-1527-FA80-FC1086C1F855}"/>
              </a:ext>
            </a:extLst>
          </p:cNvPr>
          <p:cNvSpPr/>
          <p:nvPr/>
        </p:nvSpPr>
        <p:spPr>
          <a:xfrm>
            <a:off x="10283805" y="2397025"/>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A84775C9-8AC3-B01F-D7E7-CA4DDD8E0F06}"/>
              </a:ext>
            </a:extLst>
          </p:cNvPr>
          <p:cNvSpPr/>
          <p:nvPr/>
        </p:nvSpPr>
        <p:spPr>
          <a:xfrm>
            <a:off x="10273180" y="2568087"/>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5C3CC35E-7574-FCBA-5A97-B7959F38495F}"/>
              </a:ext>
            </a:extLst>
          </p:cNvPr>
          <p:cNvSpPr/>
          <p:nvPr/>
        </p:nvSpPr>
        <p:spPr>
          <a:xfrm>
            <a:off x="10277138" y="2734203"/>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8218DDCF-BBD1-700A-8522-B2281D2EADD7}"/>
              </a:ext>
            </a:extLst>
          </p:cNvPr>
          <p:cNvSpPr/>
          <p:nvPr/>
        </p:nvSpPr>
        <p:spPr>
          <a:xfrm>
            <a:off x="10261896" y="290021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Left 72">
            <a:extLst>
              <a:ext uri="{FF2B5EF4-FFF2-40B4-BE49-F238E27FC236}">
                <a16:creationId xmlns:a16="http://schemas.microsoft.com/office/drawing/2014/main" id="{13928FF5-BF2F-2F53-7DC5-75F496AC5D3E}"/>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rrow: Left 74">
            <a:extLst>
              <a:ext uri="{FF2B5EF4-FFF2-40B4-BE49-F238E27FC236}">
                <a16:creationId xmlns:a16="http://schemas.microsoft.com/office/drawing/2014/main" id="{B08BDD16-EBEA-8015-C107-A351F0AB669D}"/>
              </a:ext>
            </a:extLst>
          </p:cNvPr>
          <p:cNvSpPr/>
          <p:nvPr/>
        </p:nvSpPr>
        <p:spPr>
          <a:xfrm rot="16200000">
            <a:off x="10853804"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Left 78">
            <a:extLst>
              <a:ext uri="{FF2B5EF4-FFF2-40B4-BE49-F238E27FC236}">
                <a16:creationId xmlns:a16="http://schemas.microsoft.com/office/drawing/2014/main" id="{A5D14593-BF58-829E-09ED-C5F0F19AB1AB}"/>
              </a:ext>
            </a:extLst>
          </p:cNvPr>
          <p:cNvSpPr/>
          <p:nvPr/>
        </p:nvSpPr>
        <p:spPr>
          <a:xfrm rot="16200000">
            <a:off x="454935" y="197291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Arrow: Left 80">
            <a:extLst>
              <a:ext uri="{FF2B5EF4-FFF2-40B4-BE49-F238E27FC236}">
                <a16:creationId xmlns:a16="http://schemas.microsoft.com/office/drawing/2014/main" id="{36B67BAF-CD7B-AF2C-AD99-BEA8D5BC795B}"/>
              </a:ext>
            </a:extLst>
          </p:cNvPr>
          <p:cNvSpPr/>
          <p:nvPr/>
        </p:nvSpPr>
        <p:spPr>
          <a:xfrm rot="5400000">
            <a:off x="705690" y="197397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Left 82">
            <a:extLst>
              <a:ext uri="{FF2B5EF4-FFF2-40B4-BE49-F238E27FC236}">
                <a16:creationId xmlns:a16="http://schemas.microsoft.com/office/drawing/2014/main" id="{5879CF19-746A-570F-8307-4351B988406D}"/>
              </a:ext>
            </a:extLst>
          </p:cNvPr>
          <p:cNvSpPr/>
          <p:nvPr/>
        </p:nvSpPr>
        <p:spPr>
          <a:xfrm rot="5400000">
            <a:off x="11058013"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DA3F9415-D9F6-F75D-24FD-FE0C1976F79F}"/>
              </a:ext>
            </a:extLst>
          </p:cNvPr>
          <p:cNvCxnSpPr>
            <a:cxnSpLocks/>
          </p:cNvCxnSpPr>
          <p:nvPr/>
        </p:nvCxnSpPr>
        <p:spPr>
          <a:xfrm>
            <a:off x="1366971" y="2591567"/>
            <a:ext cx="9255854" cy="115993"/>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88BC278A-6D4C-11CB-5E9D-DA33B4B12C19}"/>
              </a:ext>
            </a:extLst>
          </p:cNvPr>
          <p:cNvSpPr/>
          <p:nvPr/>
        </p:nvSpPr>
        <p:spPr>
          <a:xfrm>
            <a:off x="3714750" y="2292386"/>
            <a:ext cx="3070357" cy="284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E8E8401-141C-4716-B95D-BCE348D9EE7D}"/>
              </a:ext>
            </a:extLst>
          </p:cNvPr>
          <p:cNvSpPr txBox="1"/>
          <p:nvPr/>
        </p:nvSpPr>
        <p:spPr>
          <a:xfrm>
            <a:off x="4038938" y="2258354"/>
            <a:ext cx="2231727" cy="371475"/>
          </a:xfrm>
          <a:prstGeom prst="rect">
            <a:avLst/>
          </a:prstGeom>
          <a:noFill/>
        </p:spPr>
        <p:txBody>
          <a:bodyPr wrap="square" rtlCol="0">
            <a:spAutoFit/>
          </a:bodyPr>
          <a:lstStyle/>
          <a:p>
            <a:r>
              <a:rPr lang="en-US" b="1" dirty="0">
                <a:solidFill>
                  <a:srgbClr val="C00000"/>
                </a:solidFill>
              </a:rPr>
              <a:t>FIRE LANE</a:t>
            </a:r>
          </a:p>
        </p:txBody>
      </p:sp>
      <p:sp>
        <p:nvSpPr>
          <p:cNvPr id="32" name="TextBox 31">
            <a:extLst>
              <a:ext uri="{FF2B5EF4-FFF2-40B4-BE49-F238E27FC236}">
                <a16:creationId xmlns:a16="http://schemas.microsoft.com/office/drawing/2014/main" id="{8ADB9B91-F459-B280-1A28-A84A0B90EE81}"/>
              </a:ext>
            </a:extLst>
          </p:cNvPr>
          <p:cNvSpPr txBox="1"/>
          <p:nvPr/>
        </p:nvSpPr>
        <p:spPr>
          <a:xfrm>
            <a:off x="8808096" y="3203507"/>
            <a:ext cx="1764400" cy="830997"/>
          </a:xfrm>
          <a:prstGeom prst="rect">
            <a:avLst/>
          </a:prstGeom>
          <a:noFill/>
        </p:spPr>
        <p:txBody>
          <a:bodyPr wrap="square">
            <a:spAutoFit/>
          </a:bodyPr>
          <a:lstStyle/>
          <a:p>
            <a:r>
              <a:rPr lang="en-US" sz="1600" b="1" i="1" dirty="0">
                <a:solidFill>
                  <a:schemeClr val="accent2">
                    <a:lumMod val="75000"/>
                  </a:schemeClr>
                </a:solidFill>
              </a:rPr>
              <a:t>Optional 1-block closure of Florida Avenue</a:t>
            </a:r>
          </a:p>
        </p:txBody>
      </p:sp>
      <p:sp>
        <p:nvSpPr>
          <p:cNvPr id="39" name="Oval 38">
            <a:extLst>
              <a:ext uri="{FF2B5EF4-FFF2-40B4-BE49-F238E27FC236}">
                <a16:creationId xmlns:a16="http://schemas.microsoft.com/office/drawing/2014/main" id="{77AE222E-93AA-318D-5F9D-2A2B8BC634CB}"/>
              </a:ext>
            </a:extLst>
          </p:cNvPr>
          <p:cNvSpPr/>
          <p:nvPr/>
        </p:nvSpPr>
        <p:spPr>
          <a:xfrm>
            <a:off x="3812038" y="2945932"/>
            <a:ext cx="1871511" cy="1372882"/>
          </a:xfrm>
          <a:prstGeom prst="ellipse">
            <a:avLst/>
          </a:prstGeom>
          <a:no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6CC32BEA-256B-C16C-9A10-793F8848A56C}"/>
              </a:ext>
            </a:extLst>
          </p:cNvPr>
          <p:cNvSpPr/>
          <p:nvPr/>
        </p:nvSpPr>
        <p:spPr>
          <a:xfrm>
            <a:off x="8659871" y="3003849"/>
            <a:ext cx="1871511" cy="1372882"/>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3B76B37C-7B37-0523-A27C-E63D946A9835}"/>
              </a:ext>
            </a:extLst>
          </p:cNvPr>
          <p:cNvSpPr txBox="1"/>
          <p:nvPr/>
        </p:nvSpPr>
        <p:spPr>
          <a:xfrm>
            <a:off x="4036174" y="2905224"/>
            <a:ext cx="308098" cy="369332"/>
          </a:xfrm>
          <a:prstGeom prst="rect">
            <a:avLst/>
          </a:prstGeom>
          <a:noFill/>
        </p:spPr>
        <p:txBody>
          <a:bodyPr wrap="none" rtlCol="0">
            <a:spAutoFit/>
          </a:bodyPr>
          <a:lstStyle/>
          <a:p>
            <a:r>
              <a:rPr lang="en-US" b="1" dirty="0">
                <a:solidFill>
                  <a:schemeClr val="bg1"/>
                </a:solidFill>
              </a:rPr>
              <a:t>1</a:t>
            </a:r>
          </a:p>
        </p:txBody>
      </p:sp>
      <p:sp>
        <p:nvSpPr>
          <p:cNvPr id="52" name="TextBox 51">
            <a:extLst>
              <a:ext uri="{FF2B5EF4-FFF2-40B4-BE49-F238E27FC236}">
                <a16:creationId xmlns:a16="http://schemas.microsoft.com/office/drawing/2014/main" id="{902A3BD9-3118-A330-32A3-7E70D55ECC38}"/>
              </a:ext>
            </a:extLst>
          </p:cNvPr>
          <p:cNvSpPr txBox="1"/>
          <p:nvPr/>
        </p:nvSpPr>
        <p:spPr>
          <a:xfrm>
            <a:off x="4845321" y="2915070"/>
            <a:ext cx="308098" cy="369332"/>
          </a:xfrm>
          <a:prstGeom prst="rect">
            <a:avLst/>
          </a:prstGeom>
          <a:noFill/>
        </p:spPr>
        <p:txBody>
          <a:bodyPr wrap="none" rtlCol="0">
            <a:spAutoFit/>
          </a:bodyPr>
          <a:lstStyle/>
          <a:p>
            <a:r>
              <a:rPr lang="en-US" b="1" dirty="0">
                <a:solidFill>
                  <a:schemeClr val="bg1"/>
                </a:solidFill>
              </a:rPr>
              <a:t>2</a:t>
            </a:r>
          </a:p>
        </p:txBody>
      </p:sp>
      <p:sp>
        <p:nvSpPr>
          <p:cNvPr id="56" name="TextBox 55">
            <a:extLst>
              <a:ext uri="{FF2B5EF4-FFF2-40B4-BE49-F238E27FC236}">
                <a16:creationId xmlns:a16="http://schemas.microsoft.com/office/drawing/2014/main" id="{6EEA9775-ED13-CE18-94E8-CCCC2800AA1E}"/>
              </a:ext>
            </a:extLst>
          </p:cNvPr>
          <p:cNvSpPr txBox="1"/>
          <p:nvPr/>
        </p:nvSpPr>
        <p:spPr>
          <a:xfrm>
            <a:off x="5636472" y="2933059"/>
            <a:ext cx="308098" cy="369332"/>
          </a:xfrm>
          <a:prstGeom prst="rect">
            <a:avLst/>
          </a:prstGeom>
          <a:noFill/>
        </p:spPr>
        <p:txBody>
          <a:bodyPr wrap="none" rtlCol="0">
            <a:spAutoFit/>
          </a:bodyPr>
          <a:lstStyle/>
          <a:p>
            <a:r>
              <a:rPr lang="en-US" b="1" dirty="0">
                <a:solidFill>
                  <a:schemeClr val="bg1"/>
                </a:solidFill>
              </a:rPr>
              <a:t>3</a:t>
            </a:r>
          </a:p>
        </p:txBody>
      </p:sp>
      <p:sp>
        <p:nvSpPr>
          <p:cNvPr id="60" name="TextBox 59">
            <a:extLst>
              <a:ext uri="{FF2B5EF4-FFF2-40B4-BE49-F238E27FC236}">
                <a16:creationId xmlns:a16="http://schemas.microsoft.com/office/drawing/2014/main" id="{49D36159-37E9-6607-BD49-BFD49FAB45D7}"/>
              </a:ext>
            </a:extLst>
          </p:cNvPr>
          <p:cNvSpPr txBox="1"/>
          <p:nvPr/>
        </p:nvSpPr>
        <p:spPr>
          <a:xfrm>
            <a:off x="4869283" y="4786089"/>
            <a:ext cx="6139299" cy="1477328"/>
          </a:xfrm>
          <a:prstGeom prst="rect">
            <a:avLst/>
          </a:prstGeom>
          <a:solidFill>
            <a:schemeClr val="bg1">
              <a:lumMod val="85000"/>
            </a:schemeClr>
          </a:solidFill>
        </p:spPr>
        <p:txBody>
          <a:bodyPr wrap="square">
            <a:spAutoFit/>
          </a:bodyPr>
          <a:lstStyle/>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This reconfiguration focuses on the loading and unloading needs of the area businesses in a way that preserves emergency access and sanitation services. In general, through-traffic and public parking within Merchants Alley are eliminated under this option.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56645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42C16E3-D360-0EBE-4D2C-4A59C08E0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A474F9-7B87-721D-A672-11980DCB0AD9}"/>
              </a:ext>
            </a:extLst>
          </p:cNvPr>
          <p:cNvSpPr>
            <a:spLocks noGrp="1"/>
          </p:cNvSpPr>
          <p:nvPr>
            <p:ph type="title"/>
          </p:nvPr>
        </p:nvSpPr>
        <p:spPr>
          <a:xfrm>
            <a:off x="838200" y="225166"/>
            <a:ext cx="10515600" cy="1325563"/>
          </a:xfrm>
        </p:spPr>
        <p:txBody>
          <a:bodyPr>
            <a:normAutofit/>
          </a:bodyPr>
          <a:lstStyle/>
          <a:p>
            <a:r>
              <a:rPr lang="en-US" dirty="0"/>
              <a:t>Merchants Alley – Preliminary Concept</a:t>
            </a:r>
            <a:br>
              <a:rPr lang="en-US" dirty="0"/>
            </a:br>
            <a:r>
              <a:rPr lang="en-US" dirty="0"/>
              <a:t>2-Way with Loading/Unloading </a:t>
            </a:r>
          </a:p>
        </p:txBody>
      </p:sp>
      <p:sp>
        <p:nvSpPr>
          <p:cNvPr id="3" name="Content Placeholder 2">
            <a:extLst>
              <a:ext uri="{FF2B5EF4-FFF2-40B4-BE49-F238E27FC236}">
                <a16:creationId xmlns:a16="http://schemas.microsoft.com/office/drawing/2014/main" id="{20593FBE-7A9B-4223-865B-5ED5D7D65C34}"/>
              </a:ext>
            </a:extLst>
          </p:cNvPr>
          <p:cNvSpPr>
            <a:spLocks noGrp="1"/>
          </p:cNvSpPr>
          <p:nvPr>
            <p:ph sz="half" idx="1"/>
          </p:nvPr>
        </p:nvSpPr>
        <p:spPr>
          <a:xfrm>
            <a:off x="497633" y="1763485"/>
            <a:ext cx="5674567" cy="4702726"/>
          </a:xfrm>
        </p:spPr>
        <p:txBody>
          <a:bodyPr>
            <a:normAutofit fontScale="77500" lnSpcReduction="20000"/>
          </a:bodyPr>
          <a:lstStyle/>
          <a:p>
            <a:pPr lvl="0"/>
            <a:r>
              <a:rPr lang="en-US" b="1" dirty="0"/>
              <a:t>Allows temporary parking of cars and delivery trucks in the northbound lane</a:t>
            </a:r>
            <a:endParaRPr lang="en-US" dirty="0"/>
          </a:p>
          <a:p>
            <a:pPr lvl="0"/>
            <a:r>
              <a:rPr lang="en-US" b="1" dirty="0"/>
              <a:t>Leaves southbound lane open for emergency access and sanitation route</a:t>
            </a:r>
            <a:endParaRPr lang="en-US" dirty="0"/>
          </a:p>
          <a:p>
            <a:pPr lvl="0"/>
            <a:r>
              <a:rPr lang="en-US" b="1" dirty="0"/>
              <a:t>Allows through traffic from both southbound and northbound directions</a:t>
            </a:r>
            <a:endParaRPr lang="en-US" dirty="0"/>
          </a:p>
          <a:p>
            <a:pPr lvl="0"/>
            <a:r>
              <a:rPr lang="en-US" b="1" dirty="0"/>
              <a:t>Delivery trucks can access businesses northbound with temporary parking in marked space in northbound lane</a:t>
            </a:r>
            <a:endParaRPr lang="en-US" dirty="0"/>
          </a:p>
          <a:p>
            <a:pPr lvl="0"/>
            <a:r>
              <a:rPr lang="en-US" b="1" dirty="0"/>
              <a:t>Northbound traffic that encounters stopped vehicles in marked loading/unloading areas can pass when safe to do so (traffic is </a:t>
            </a:r>
            <a:r>
              <a:rPr lang="en-US" b="1" u="sng" dirty="0"/>
              <a:t>typically</a:t>
            </a:r>
            <a:r>
              <a:rPr lang="en-US" b="1" dirty="0"/>
              <a:t> light and speeds low) </a:t>
            </a:r>
            <a:endParaRPr lang="en-US" dirty="0"/>
          </a:p>
          <a:p>
            <a:endParaRPr lang="en-US" dirty="0"/>
          </a:p>
        </p:txBody>
      </p:sp>
      <p:sp>
        <p:nvSpPr>
          <p:cNvPr id="4" name="Content Placeholder 3">
            <a:extLst>
              <a:ext uri="{FF2B5EF4-FFF2-40B4-BE49-F238E27FC236}">
                <a16:creationId xmlns:a16="http://schemas.microsoft.com/office/drawing/2014/main" id="{04663D65-156F-4BEE-B348-26A7BF1A56BB}"/>
              </a:ext>
            </a:extLst>
          </p:cNvPr>
          <p:cNvSpPr>
            <a:spLocks noGrp="1"/>
          </p:cNvSpPr>
          <p:nvPr>
            <p:ph sz="half" idx="2"/>
          </p:nvPr>
        </p:nvSpPr>
        <p:spPr>
          <a:xfrm>
            <a:off x="6265506" y="1763485"/>
            <a:ext cx="5674566" cy="4702726"/>
          </a:xfrm>
        </p:spPr>
        <p:txBody>
          <a:bodyPr>
            <a:normAutofit fontScale="77500" lnSpcReduction="20000"/>
          </a:bodyPr>
          <a:lstStyle/>
          <a:p>
            <a:pPr lvl="0"/>
            <a:r>
              <a:rPr lang="en-US" b="1" dirty="0"/>
              <a:t>No public parking spaces for the general public – only temporary parking in the loading/unloading area</a:t>
            </a:r>
            <a:endParaRPr lang="en-US" dirty="0"/>
          </a:p>
          <a:p>
            <a:pPr lvl="0"/>
            <a:endParaRPr lang="en-US" b="1" dirty="0"/>
          </a:p>
          <a:p>
            <a:pPr lvl="0"/>
            <a:r>
              <a:rPr lang="en-US" b="1" dirty="0"/>
              <a:t>Good option for safety consideration</a:t>
            </a:r>
            <a:endParaRPr lang="en-US" dirty="0"/>
          </a:p>
          <a:p>
            <a:pPr lvl="0"/>
            <a:r>
              <a:rPr lang="en-US" b="1" dirty="0"/>
              <a:t>Good option for loading/unloading</a:t>
            </a:r>
            <a:endParaRPr lang="en-US" dirty="0"/>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2788555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85D41-C908-BCD9-1FA6-3CBB4D258161}"/>
            </a:ext>
          </a:extLst>
        </p:cNvPr>
        <p:cNvGrpSpPr/>
        <p:nvPr/>
      </p:nvGrpSpPr>
      <p:grpSpPr>
        <a:xfrm>
          <a:off x="0" y="0"/>
          <a:ext cx="0" cy="0"/>
          <a:chOff x="0" y="0"/>
          <a:chExt cx="0" cy="0"/>
        </a:xfrm>
      </p:grpSpPr>
      <p:sp>
        <p:nvSpPr>
          <p:cNvPr id="49" name="Arrow: Up 48">
            <a:extLst>
              <a:ext uri="{FF2B5EF4-FFF2-40B4-BE49-F238E27FC236}">
                <a16:creationId xmlns:a16="http://schemas.microsoft.com/office/drawing/2014/main" id="{952CBE66-A629-E891-ACB5-B1C848A915D5}"/>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A5BFBEC-9AB2-35C6-8329-B7B316F73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75" y="496711"/>
            <a:ext cx="11474450" cy="4707467"/>
          </a:xfrm>
          <a:prstGeom prst="rect">
            <a:avLst/>
          </a:prstGeom>
        </p:spPr>
      </p:pic>
      <p:sp>
        <p:nvSpPr>
          <p:cNvPr id="41" name="Rectangle 40">
            <a:extLst>
              <a:ext uri="{FF2B5EF4-FFF2-40B4-BE49-F238E27FC236}">
                <a16:creationId xmlns:a16="http://schemas.microsoft.com/office/drawing/2014/main" id="{15D19E26-0B5C-2832-C623-542958C2267F}"/>
              </a:ext>
            </a:extLst>
          </p:cNvPr>
          <p:cNvSpPr/>
          <p:nvPr/>
        </p:nvSpPr>
        <p:spPr>
          <a:xfrm>
            <a:off x="4436704" y="2628655"/>
            <a:ext cx="3825752" cy="320578"/>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59F7632-5FFC-6F41-B6BC-1C819F570EF5}"/>
              </a:ext>
            </a:extLst>
          </p:cNvPr>
          <p:cNvSpPr txBox="1"/>
          <p:nvPr/>
        </p:nvSpPr>
        <p:spPr>
          <a:xfrm>
            <a:off x="4352809" y="2575221"/>
            <a:ext cx="3993541" cy="369332"/>
          </a:xfrm>
          <a:prstGeom prst="rect">
            <a:avLst/>
          </a:prstGeom>
          <a:noFill/>
        </p:spPr>
        <p:txBody>
          <a:bodyPr wrap="square" rtlCol="0">
            <a:spAutoFit/>
          </a:bodyPr>
          <a:lstStyle/>
          <a:p>
            <a:r>
              <a:rPr lang="en-US" b="1" dirty="0"/>
              <a:t>TEMPORARY LOADING/UNLOADING</a:t>
            </a:r>
          </a:p>
        </p:txBody>
      </p:sp>
      <p:sp>
        <p:nvSpPr>
          <p:cNvPr id="43" name="Rectangle 42">
            <a:extLst>
              <a:ext uri="{FF2B5EF4-FFF2-40B4-BE49-F238E27FC236}">
                <a16:creationId xmlns:a16="http://schemas.microsoft.com/office/drawing/2014/main" id="{FB4A3080-8004-044C-2B18-4806EBC47706}"/>
              </a:ext>
            </a:extLst>
          </p:cNvPr>
          <p:cNvSpPr/>
          <p:nvPr/>
        </p:nvSpPr>
        <p:spPr>
          <a:xfrm>
            <a:off x="4012334" y="297879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43143EC-3DE9-BAC0-137F-9203D39473E6}"/>
              </a:ext>
            </a:extLst>
          </p:cNvPr>
          <p:cNvSpPr/>
          <p:nvPr/>
        </p:nvSpPr>
        <p:spPr>
          <a:xfrm>
            <a:off x="5600977" y="2990170"/>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45DB7699-4C52-451F-9DE3-B1CF027C28BC}"/>
              </a:ext>
            </a:extLst>
          </p:cNvPr>
          <p:cNvSpPr/>
          <p:nvPr/>
        </p:nvSpPr>
        <p:spPr>
          <a:xfrm>
            <a:off x="4810940" y="298490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3BBEA602-A1CA-456A-82F2-9E43692C6166}"/>
              </a:ext>
            </a:extLst>
          </p:cNvPr>
          <p:cNvSpPr txBox="1"/>
          <p:nvPr/>
        </p:nvSpPr>
        <p:spPr>
          <a:xfrm>
            <a:off x="3937092" y="3178805"/>
            <a:ext cx="1831125" cy="830997"/>
          </a:xfrm>
          <a:prstGeom prst="rect">
            <a:avLst/>
          </a:prstGeom>
          <a:noFill/>
        </p:spPr>
        <p:txBody>
          <a:bodyPr wrap="square" rtlCol="0">
            <a:spAutoFit/>
          </a:bodyPr>
          <a:lstStyle/>
          <a:p>
            <a:r>
              <a:rPr lang="en-US" sz="1600" b="1" i="1" dirty="0">
                <a:solidFill>
                  <a:schemeClr val="tx2">
                    <a:lumMod val="50000"/>
                    <a:lumOff val="50000"/>
                  </a:schemeClr>
                </a:solidFill>
              </a:rPr>
              <a:t>Optional parking spaces  on private property</a:t>
            </a:r>
          </a:p>
        </p:txBody>
      </p:sp>
      <p:sp>
        <p:nvSpPr>
          <p:cNvPr id="55" name="TextBox 54">
            <a:extLst>
              <a:ext uri="{FF2B5EF4-FFF2-40B4-BE49-F238E27FC236}">
                <a16:creationId xmlns:a16="http://schemas.microsoft.com/office/drawing/2014/main" id="{B5597460-1FC3-BE99-7268-A48F61050C5C}"/>
              </a:ext>
            </a:extLst>
          </p:cNvPr>
          <p:cNvSpPr txBox="1"/>
          <p:nvPr/>
        </p:nvSpPr>
        <p:spPr>
          <a:xfrm>
            <a:off x="256747" y="5214807"/>
            <a:ext cx="5742837" cy="1231106"/>
          </a:xfrm>
          <a:prstGeom prst="rect">
            <a:avLst/>
          </a:prstGeom>
          <a:noFill/>
        </p:spPr>
        <p:txBody>
          <a:bodyPr wrap="square" rtlCol="0">
            <a:spAutoFit/>
          </a:bodyPr>
          <a:lstStyle/>
          <a:p>
            <a:r>
              <a:rPr lang="en-US" sz="3600" b="1" dirty="0"/>
              <a:t>Preliminary Concept</a:t>
            </a:r>
          </a:p>
          <a:p>
            <a:r>
              <a:rPr lang="en-US" sz="2000" b="1" dirty="0"/>
              <a:t>2-Way Traffic with Temporary Loading/Unloading </a:t>
            </a:r>
          </a:p>
          <a:p>
            <a:r>
              <a:rPr lang="en-US" i="1" dirty="0"/>
              <a:t>Not to Scale</a:t>
            </a:r>
          </a:p>
        </p:txBody>
      </p:sp>
      <p:cxnSp>
        <p:nvCxnSpPr>
          <p:cNvPr id="6" name="Straight Connector 5">
            <a:extLst>
              <a:ext uri="{FF2B5EF4-FFF2-40B4-BE49-F238E27FC236}">
                <a16:creationId xmlns:a16="http://schemas.microsoft.com/office/drawing/2014/main" id="{DC4B06A8-703D-E3B7-C00D-82D8191C18D3}"/>
              </a:ext>
            </a:extLst>
          </p:cNvPr>
          <p:cNvCxnSpPr>
            <a:cxnSpLocks/>
          </p:cNvCxnSpPr>
          <p:nvPr/>
        </p:nvCxnSpPr>
        <p:spPr>
          <a:xfrm>
            <a:off x="1530220" y="2519105"/>
            <a:ext cx="9050694" cy="179794"/>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10FE6F49-BE53-F58D-13FA-B8BD662E39D9}"/>
              </a:ext>
            </a:extLst>
          </p:cNvPr>
          <p:cNvSpPr/>
          <p:nvPr/>
        </p:nvSpPr>
        <p:spPr>
          <a:xfrm>
            <a:off x="1366982" y="2225964"/>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5748719-BA3C-D3DF-B72C-BC015352F423}"/>
              </a:ext>
            </a:extLst>
          </p:cNvPr>
          <p:cNvSpPr/>
          <p:nvPr/>
        </p:nvSpPr>
        <p:spPr>
          <a:xfrm>
            <a:off x="1366982" y="240608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D701101-F18F-1041-52D5-620F2E7B095B}"/>
              </a:ext>
            </a:extLst>
          </p:cNvPr>
          <p:cNvSpPr/>
          <p:nvPr/>
        </p:nvSpPr>
        <p:spPr>
          <a:xfrm>
            <a:off x="1366982" y="259413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93A917-B3FA-0F93-4088-3BF90C8AD5C9}"/>
              </a:ext>
            </a:extLst>
          </p:cNvPr>
          <p:cNvSpPr/>
          <p:nvPr/>
        </p:nvSpPr>
        <p:spPr>
          <a:xfrm>
            <a:off x="1360755" y="2783860"/>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999EDFD-C279-6B5F-0124-962B7C32BB17}"/>
              </a:ext>
            </a:extLst>
          </p:cNvPr>
          <p:cNvSpPr/>
          <p:nvPr/>
        </p:nvSpPr>
        <p:spPr>
          <a:xfrm>
            <a:off x="10329271" y="238265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04E5E12E-7A1F-546E-D20A-4F09D22CAA49}"/>
              </a:ext>
            </a:extLst>
          </p:cNvPr>
          <p:cNvSpPr/>
          <p:nvPr/>
        </p:nvSpPr>
        <p:spPr>
          <a:xfrm>
            <a:off x="10324006" y="2546571"/>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F0201AD3-85AE-3D1B-3364-C9DE1E425218}"/>
              </a:ext>
            </a:extLst>
          </p:cNvPr>
          <p:cNvSpPr/>
          <p:nvPr/>
        </p:nvSpPr>
        <p:spPr>
          <a:xfrm>
            <a:off x="10324005" y="2717949"/>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D42E73A9-67A0-6BE5-C93B-4B1969CBD621}"/>
              </a:ext>
            </a:extLst>
          </p:cNvPr>
          <p:cNvSpPr/>
          <p:nvPr/>
        </p:nvSpPr>
        <p:spPr>
          <a:xfrm>
            <a:off x="10321052" y="2892862"/>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Arrow: Left 69">
            <a:extLst>
              <a:ext uri="{FF2B5EF4-FFF2-40B4-BE49-F238E27FC236}">
                <a16:creationId xmlns:a16="http://schemas.microsoft.com/office/drawing/2014/main" id="{A87D1615-0FAF-E7D2-749C-36E58CDF423A}"/>
              </a:ext>
            </a:extLst>
          </p:cNvPr>
          <p:cNvSpPr/>
          <p:nvPr/>
        </p:nvSpPr>
        <p:spPr>
          <a:xfrm rot="5400000">
            <a:off x="705690" y="2040646"/>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rrow: Left 71">
            <a:extLst>
              <a:ext uri="{FF2B5EF4-FFF2-40B4-BE49-F238E27FC236}">
                <a16:creationId xmlns:a16="http://schemas.microsoft.com/office/drawing/2014/main" id="{502FC3AB-9178-CBC8-6EFD-627AEE98CB5A}"/>
              </a:ext>
            </a:extLst>
          </p:cNvPr>
          <p:cNvSpPr/>
          <p:nvPr/>
        </p:nvSpPr>
        <p:spPr>
          <a:xfrm rot="16200000">
            <a:off x="465727" y="2066945"/>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rrow: Left 73">
            <a:extLst>
              <a:ext uri="{FF2B5EF4-FFF2-40B4-BE49-F238E27FC236}">
                <a16:creationId xmlns:a16="http://schemas.microsoft.com/office/drawing/2014/main" id="{E557C141-1492-8F40-0926-E13BFC127AD3}"/>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Arrow: Left 75">
            <a:extLst>
              <a:ext uri="{FF2B5EF4-FFF2-40B4-BE49-F238E27FC236}">
                <a16:creationId xmlns:a16="http://schemas.microsoft.com/office/drawing/2014/main" id="{DCAA3BC1-64C5-6D3B-029F-898EFFF62209}"/>
              </a:ext>
            </a:extLst>
          </p:cNvPr>
          <p:cNvSpPr/>
          <p:nvPr/>
        </p:nvSpPr>
        <p:spPr>
          <a:xfrm rot="5400000">
            <a:off x="11026357" y="1673667"/>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Arrow: Left 77">
            <a:extLst>
              <a:ext uri="{FF2B5EF4-FFF2-40B4-BE49-F238E27FC236}">
                <a16:creationId xmlns:a16="http://schemas.microsoft.com/office/drawing/2014/main" id="{8BE47C0D-203E-CBA2-5A11-4881234BCDCD}"/>
              </a:ext>
            </a:extLst>
          </p:cNvPr>
          <p:cNvSpPr/>
          <p:nvPr/>
        </p:nvSpPr>
        <p:spPr>
          <a:xfrm rot="16200000">
            <a:off x="10834754" y="168775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02BB4A58-3725-0382-27BF-7D621128CC3A}"/>
              </a:ext>
            </a:extLst>
          </p:cNvPr>
          <p:cNvCxnSpPr>
            <a:cxnSpLocks/>
          </p:cNvCxnSpPr>
          <p:nvPr/>
        </p:nvCxnSpPr>
        <p:spPr>
          <a:xfrm>
            <a:off x="1360755" y="2575221"/>
            <a:ext cx="8960297" cy="149544"/>
          </a:xfrm>
          <a:prstGeom prst="line">
            <a:avLst/>
          </a:prstGeom>
          <a:ln>
            <a:solidFill>
              <a:srgbClr val="FFFF00"/>
            </a:solidFill>
            <a:prstDash val="lgDash"/>
          </a:ln>
        </p:spPr>
        <p:style>
          <a:lnRef idx="2">
            <a:schemeClr val="accent1"/>
          </a:lnRef>
          <a:fillRef idx="0">
            <a:schemeClr val="accent1"/>
          </a:fillRef>
          <a:effectRef idx="1">
            <a:schemeClr val="accent1"/>
          </a:effectRef>
          <a:fontRef idx="minor">
            <a:schemeClr val="tx1"/>
          </a:fontRef>
        </p:style>
      </p:cxnSp>
      <p:sp>
        <p:nvSpPr>
          <p:cNvPr id="12" name="Arrow: Left 11">
            <a:extLst>
              <a:ext uri="{FF2B5EF4-FFF2-40B4-BE49-F238E27FC236}">
                <a16:creationId xmlns:a16="http://schemas.microsoft.com/office/drawing/2014/main" id="{9CA79E4C-3D79-F714-58B6-45C7E0030BE0}"/>
              </a:ext>
            </a:extLst>
          </p:cNvPr>
          <p:cNvSpPr/>
          <p:nvPr/>
        </p:nvSpPr>
        <p:spPr>
          <a:xfrm rot="10800000">
            <a:off x="8919788" y="266799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Left 13">
            <a:extLst>
              <a:ext uri="{FF2B5EF4-FFF2-40B4-BE49-F238E27FC236}">
                <a16:creationId xmlns:a16="http://schemas.microsoft.com/office/drawing/2014/main" id="{B27B8DD7-1AE9-7374-1EEB-65066B77DC12}"/>
              </a:ext>
            </a:extLst>
          </p:cNvPr>
          <p:cNvSpPr/>
          <p:nvPr/>
        </p:nvSpPr>
        <p:spPr>
          <a:xfrm rot="10800000">
            <a:off x="2161731" y="264205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Left 15">
            <a:extLst>
              <a:ext uri="{FF2B5EF4-FFF2-40B4-BE49-F238E27FC236}">
                <a16:creationId xmlns:a16="http://schemas.microsoft.com/office/drawing/2014/main" id="{5DBD7EDA-A1AB-39C8-167C-DC32B82B1FE8}"/>
              </a:ext>
            </a:extLst>
          </p:cNvPr>
          <p:cNvSpPr/>
          <p:nvPr/>
        </p:nvSpPr>
        <p:spPr>
          <a:xfrm rot="10800000">
            <a:off x="3571388" y="2651573"/>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1DFCD1B8-7496-C1A3-0312-306816F061D4}"/>
              </a:ext>
            </a:extLst>
          </p:cNvPr>
          <p:cNvSpPr/>
          <p:nvPr/>
        </p:nvSpPr>
        <p:spPr>
          <a:xfrm>
            <a:off x="2755829" y="2299426"/>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Left 21">
            <a:extLst>
              <a:ext uri="{FF2B5EF4-FFF2-40B4-BE49-F238E27FC236}">
                <a16:creationId xmlns:a16="http://schemas.microsoft.com/office/drawing/2014/main" id="{D351103E-653E-E951-609C-9F7CA10D6828}"/>
              </a:ext>
            </a:extLst>
          </p:cNvPr>
          <p:cNvSpPr/>
          <p:nvPr/>
        </p:nvSpPr>
        <p:spPr>
          <a:xfrm>
            <a:off x="6882725" y="237579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0D678D89-0772-95AB-B4F4-71E2C1CE02F7}"/>
              </a:ext>
            </a:extLst>
          </p:cNvPr>
          <p:cNvSpPr/>
          <p:nvPr/>
        </p:nvSpPr>
        <p:spPr>
          <a:xfrm>
            <a:off x="4980946" y="234828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Left 26">
            <a:extLst>
              <a:ext uri="{FF2B5EF4-FFF2-40B4-BE49-F238E27FC236}">
                <a16:creationId xmlns:a16="http://schemas.microsoft.com/office/drawing/2014/main" id="{FC85AEF9-CA0F-A54B-339F-842010F7D761}"/>
              </a:ext>
            </a:extLst>
          </p:cNvPr>
          <p:cNvSpPr/>
          <p:nvPr/>
        </p:nvSpPr>
        <p:spPr>
          <a:xfrm>
            <a:off x="8868527" y="240452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B3EE150-B731-22F9-E4E8-053F2FC97246}"/>
              </a:ext>
            </a:extLst>
          </p:cNvPr>
          <p:cNvSpPr txBox="1"/>
          <p:nvPr/>
        </p:nvSpPr>
        <p:spPr>
          <a:xfrm>
            <a:off x="8783538" y="3282837"/>
            <a:ext cx="2162175" cy="830997"/>
          </a:xfrm>
          <a:prstGeom prst="rect">
            <a:avLst/>
          </a:prstGeom>
          <a:noFill/>
        </p:spPr>
        <p:txBody>
          <a:bodyPr wrap="square">
            <a:spAutoFit/>
          </a:bodyPr>
          <a:lstStyle/>
          <a:p>
            <a:r>
              <a:rPr lang="en-US" sz="1600" b="1" i="1" dirty="0">
                <a:solidFill>
                  <a:schemeClr val="accent2">
                    <a:lumMod val="75000"/>
                  </a:schemeClr>
                </a:solidFill>
              </a:rPr>
              <a:t>Optional 1-block closure of Florida Avenue</a:t>
            </a:r>
          </a:p>
        </p:txBody>
      </p:sp>
      <p:sp>
        <p:nvSpPr>
          <p:cNvPr id="31" name="Oval 30">
            <a:extLst>
              <a:ext uri="{FF2B5EF4-FFF2-40B4-BE49-F238E27FC236}">
                <a16:creationId xmlns:a16="http://schemas.microsoft.com/office/drawing/2014/main" id="{19D4C9B3-6D9E-B7F8-1E17-B9DAD88244C4}"/>
              </a:ext>
            </a:extLst>
          </p:cNvPr>
          <p:cNvSpPr/>
          <p:nvPr/>
        </p:nvSpPr>
        <p:spPr>
          <a:xfrm>
            <a:off x="3819671" y="3000669"/>
            <a:ext cx="1871511" cy="1372882"/>
          </a:xfrm>
          <a:prstGeom prst="ellipse">
            <a:avLst/>
          </a:prstGeom>
          <a:no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EB8681F-1463-FCAE-6AC1-DC818831A753}"/>
              </a:ext>
            </a:extLst>
          </p:cNvPr>
          <p:cNvSpPr/>
          <p:nvPr/>
        </p:nvSpPr>
        <p:spPr>
          <a:xfrm>
            <a:off x="8631296" y="3013374"/>
            <a:ext cx="1871511" cy="1372882"/>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F21C19BB-E532-5862-A496-EAFC6D72E2E5}"/>
              </a:ext>
            </a:extLst>
          </p:cNvPr>
          <p:cNvSpPr txBox="1"/>
          <p:nvPr/>
        </p:nvSpPr>
        <p:spPr>
          <a:xfrm>
            <a:off x="3986001" y="2906717"/>
            <a:ext cx="308098" cy="369332"/>
          </a:xfrm>
          <a:prstGeom prst="rect">
            <a:avLst/>
          </a:prstGeom>
          <a:noFill/>
        </p:spPr>
        <p:txBody>
          <a:bodyPr wrap="none" rtlCol="0">
            <a:spAutoFit/>
          </a:bodyPr>
          <a:lstStyle/>
          <a:p>
            <a:r>
              <a:rPr lang="en-US" b="1" dirty="0">
                <a:solidFill>
                  <a:schemeClr val="bg1"/>
                </a:solidFill>
              </a:rPr>
              <a:t>1</a:t>
            </a:r>
          </a:p>
        </p:txBody>
      </p:sp>
      <p:sp>
        <p:nvSpPr>
          <p:cNvPr id="44" name="TextBox 43">
            <a:extLst>
              <a:ext uri="{FF2B5EF4-FFF2-40B4-BE49-F238E27FC236}">
                <a16:creationId xmlns:a16="http://schemas.microsoft.com/office/drawing/2014/main" id="{AD7AB13F-8F76-DA7F-A695-41856DB72356}"/>
              </a:ext>
            </a:extLst>
          </p:cNvPr>
          <p:cNvSpPr txBox="1"/>
          <p:nvPr/>
        </p:nvSpPr>
        <p:spPr>
          <a:xfrm>
            <a:off x="4851807" y="2913505"/>
            <a:ext cx="308098" cy="369332"/>
          </a:xfrm>
          <a:prstGeom prst="rect">
            <a:avLst/>
          </a:prstGeom>
          <a:noFill/>
        </p:spPr>
        <p:txBody>
          <a:bodyPr wrap="none" rtlCol="0">
            <a:spAutoFit/>
          </a:bodyPr>
          <a:lstStyle/>
          <a:p>
            <a:r>
              <a:rPr lang="en-US" b="1" dirty="0">
                <a:solidFill>
                  <a:schemeClr val="bg1"/>
                </a:solidFill>
              </a:rPr>
              <a:t>2</a:t>
            </a:r>
          </a:p>
        </p:txBody>
      </p:sp>
      <p:sp>
        <p:nvSpPr>
          <p:cNvPr id="50" name="TextBox 49">
            <a:extLst>
              <a:ext uri="{FF2B5EF4-FFF2-40B4-BE49-F238E27FC236}">
                <a16:creationId xmlns:a16="http://schemas.microsoft.com/office/drawing/2014/main" id="{F99DA958-5A0E-AFA8-7963-B8CBACAF1888}"/>
              </a:ext>
            </a:extLst>
          </p:cNvPr>
          <p:cNvSpPr txBox="1"/>
          <p:nvPr/>
        </p:nvSpPr>
        <p:spPr>
          <a:xfrm>
            <a:off x="5609546" y="2923233"/>
            <a:ext cx="308098" cy="369332"/>
          </a:xfrm>
          <a:prstGeom prst="rect">
            <a:avLst/>
          </a:prstGeom>
          <a:noFill/>
        </p:spPr>
        <p:txBody>
          <a:bodyPr wrap="none" rtlCol="0">
            <a:spAutoFit/>
          </a:bodyPr>
          <a:lstStyle/>
          <a:p>
            <a:r>
              <a:rPr lang="en-US" b="1" dirty="0">
                <a:solidFill>
                  <a:schemeClr val="bg1"/>
                </a:solidFill>
              </a:rPr>
              <a:t>3</a:t>
            </a:r>
          </a:p>
        </p:txBody>
      </p:sp>
      <p:sp>
        <p:nvSpPr>
          <p:cNvPr id="53" name="TextBox 52">
            <a:extLst>
              <a:ext uri="{FF2B5EF4-FFF2-40B4-BE49-F238E27FC236}">
                <a16:creationId xmlns:a16="http://schemas.microsoft.com/office/drawing/2014/main" id="{FE1EF35B-8AFB-409A-6AC4-405F3C6CA661}"/>
              </a:ext>
            </a:extLst>
          </p:cNvPr>
          <p:cNvSpPr txBox="1"/>
          <p:nvPr/>
        </p:nvSpPr>
        <p:spPr>
          <a:xfrm>
            <a:off x="5049536" y="4763531"/>
            <a:ext cx="6096000" cy="927883"/>
          </a:xfrm>
          <a:prstGeom prst="rect">
            <a:avLst/>
          </a:prstGeom>
          <a:solidFill>
            <a:schemeClr val="bg1">
              <a:lumMod val="85000"/>
            </a:schemeClr>
          </a:solidFill>
        </p:spPr>
        <p:txBody>
          <a:bodyPr wrap="square">
            <a:spAutoFit/>
          </a:bodyPr>
          <a:lstStyle/>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Bi-directional loading and unloading is allowed in the northbound lane. Public parking within Merchants Alley is eliminated under this option.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8775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1D52EAE-316A-591A-A369-2E68AFCB22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F5AF1-EB8E-5033-6F46-349CDB3B7FC9}"/>
              </a:ext>
            </a:extLst>
          </p:cNvPr>
          <p:cNvSpPr>
            <a:spLocks noGrp="1"/>
          </p:cNvSpPr>
          <p:nvPr>
            <p:ph type="title"/>
          </p:nvPr>
        </p:nvSpPr>
        <p:spPr>
          <a:xfrm>
            <a:off x="838200" y="225166"/>
            <a:ext cx="10515600" cy="1325563"/>
          </a:xfrm>
        </p:spPr>
        <p:txBody>
          <a:bodyPr>
            <a:normAutofit/>
          </a:bodyPr>
          <a:lstStyle/>
          <a:p>
            <a:r>
              <a:rPr lang="en-US" dirty="0"/>
              <a:t>Merchants Alley – Preliminary Concept</a:t>
            </a:r>
            <a:br>
              <a:rPr lang="en-US" dirty="0"/>
            </a:br>
            <a:r>
              <a:rPr lang="en-US" dirty="0"/>
              <a:t>1-Way Southbound with Loading/Unloading </a:t>
            </a:r>
          </a:p>
        </p:txBody>
      </p:sp>
      <p:sp>
        <p:nvSpPr>
          <p:cNvPr id="3" name="Content Placeholder 2">
            <a:extLst>
              <a:ext uri="{FF2B5EF4-FFF2-40B4-BE49-F238E27FC236}">
                <a16:creationId xmlns:a16="http://schemas.microsoft.com/office/drawing/2014/main" id="{49ED8688-FDB9-1D8E-4AD0-F3B509C41773}"/>
              </a:ext>
            </a:extLst>
          </p:cNvPr>
          <p:cNvSpPr>
            <a:spLocks noGrp="1"/>
          </p:cNvSpPr>
          <p:nvPr>
            <p:ph sz="half" idx="1"/>
          </p:nvPr>
        </p:nvSpPr>
        <p:spPr>
          <a:xfrm>
            <a:off x="497633" y="1763485"/>
            <a:ext cx="5674567" cy="4702726"/>
          </a:xfrm>
        </p:spPr>
        <p:txBody>
          <a:bodyPr>
            <a:normAutofit fontScale="85000" lnSpcReduction="10000"/>
          </a:bodyPr>
          <a:lstStyle/>
          <a:p>
            <a:pPr lvl="0"/>
            <a:r>
              <a:rPr lang="en-US" b="1" dirty="0"/>
              <a:t>Allows temporary parking of cars and delivery trucks in the northbound lane</a:t>
            </a:r>
            <a:endParaRPr lang="en-US" dirty="0"/>
          </a:p>
          <a:p>
            <a:pPr lvl="0"/>
            <a:r>
              <a:rPr lang="en-US" b="1" dirty="0"/>
              <a:t>Leaves southbound lane open for emergency access and sanitation route</a:t>
            </a:r>
            <a:endParaRPr lang="en-US" dirty="0"/>
          </a:p>
          <a:p>
            <a:pPr lvl="0"/>
            <a:r>
              <a:rPr lang="en-US" b="1" dirty="0"/>
              <a:t>Allows through traffic southbound only</a:t>
            </a:r>
            <a:endParaRPr lang="en-US" dirty="0"/>
          </a:p>
          <a:p>
            <a:pPr lvl="0"/>
            <a:r>
              <a:rPr lang="en-US" b="1" dirty="0"/>
              <a:t>Delivery trucks can access both northbound and southbound with temporary parking in dedicated loading/unloading lane</a:t>
            </a:r>
            <a:endParaRPr lang="en-US" dirty="0"/>
          </a:p>
          <a:p>
            <a:pPr lvl="0"/>
            <a:r>
              <a:rPr lang="en-US" b="1" dirty="0"/>
              <a:t>Dedicated loading/unloading lane could provide better management of garbage with dumpsters</a:t>
            </a:r>
            <a:endParaRPr lang="en-US" dirty="0"/>
          </a:p>
          <a:p>
            <a:endParaRPr lang="en-US" dirty="0"/>
          </a:p>
        </p:txBody>
      </p:sp>
      <p:sp>
        <p:nvSpPr>
          <p:cNvPr id="4" name="Content Placeholder 3">
            <a:extLst>
              <a:ext uri="{FF2B5EF4-FFF2-40B4-BE49-F238E27FC236}">
                <a16:creationId xmlns:a16="http://schemas.microsoft.com/office/drawing/2014/main" id="{424A7798-945F-11F8-55A3-12C643BBA02D}"/>
              </a:ext>
            </a:extLst>
          </p:cNvPr>
          <p:cNvSpPr>
            <a:spLocks noGrp="1"/>
          </p:cNvSpPr>
          <p:nvPr>
            <p:ph sz="half" idx="2"/>
          </p:nvPr>
        </p:nvSpPr>
        <p:spPr>
          <a:xfrm>
            <a:off x="6265506" y="1763485"/>
            <a:ext cx="5674566" cy="4702726"/>
          </a:xfrm>
        </p:spPr>
        <p:txBody>
          <a:bodyPr>
            <a:normAutofit fontScale="85000" lnSpcReduction="10000"/>
          </a:bodyPr>
          <a:lstStyle/>
          <a:p>
            <a:pPr lvl="0"/>
            <a:r>
              <a:rPr lang="en-US" b="1" dirty="0"/>
              <a:t>Limited public parking spaces for general public in loading/unloading lane could be considered if not in conflict with loading/unloading areas or potential dumpster areas</a:t>
            </a:r>
            <a:endParaRPr lang="en-US" dirty="0"/>
          </a:p>
          <a:p>
            <a:pPr lvl="0"/>
            <a:endParaRPr lang="en-US" b="1" dirty="0"/>
          </a:p>
          <a:p>
            <a:pPr lvl="0"/>
            <a:r>
              <a:rPr lang="en-US" b="1" dirty="0"/>
              <a:t>Not a good option for safety because of likelihood of people driving the wrong way on the one-way (happens routinely on Florida Avenue)</a:t>
            </a:r>
            <a:endParaRPr lang="en-US" dirty="0"/>
          </a:p>
          <a:p>
            <a:pPr lvl="0"/>
            <a:r>
              <a:rPr lang="en-US" b="1" dirty="0"/>
              <a:t>Good option for loading/unloading</a:t>
            </a:r>
            <a:endParaRPr lang="en-US" dirty="0"/>
          </a:p>
          <a:p>
            <a:endParaRPr lang="en-US" dirty="0"/>
          </a:p>
        </p:txBody>
      </p:sp>
    </p:spTree>
    <p:extLst>
      <p:ext uri="{BB962C8B-B14F-4D97-AF65-F5344CB8AC3E}">
        <p14:creationId xmlns:p14="http://schemas.microsoft.com/office/powerpoint/2010/main" val="1712095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CECE8-82E1-1645-3501-F714DC8A216C}"/>
            </a:ext>
          </a:extLst>
        </p:cNvPr>
        <p:cNvGrpSpPr/>
        <p:nvPr/>
      </p:nvGrpSpPr>
      <p:grpSpPr>
        <a:xfrm>
          <a:off x="0" y="0"/>
          <a:ext cx="0" cy="0"/>
          <a:chOff x="0" y="0"/>
          <a:chExt cx="0" cy="0"/>
        </a:xfrm>
      </p:grpSpPr>
      <p:sp>
        <p:nvSpPr>
          <p:cNvPr id="49" name="Arrow: Up 48">
            <a:extLst>
              <a:ext uri="{FF2B5EF4-FFF2-40B4-BE49-F238E27FC236}">
                <a16:creationId xmlns:a16="http://schemas.microsoft.com/office/drawing/2014/main" id="{44011231-CA40-0BAE-A264-B69262B25A91}"/>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4010ACC-8CB6-6A2A-5F58-E62AA7BD38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75" y="507340"/>
            <a:ext cx="11474450" cy="4707467"/>
          </a:xfrm>
          <a:prstGeom prst="rect">
            <a:avLst/>
          </a:prstGeom>
        </p:spPr>
      </p:pic>
      <p:sp>
        <p:nvSpPr>
          <p:cNvPr id="41" name="Rectangle 40">
            <a:extLst>
              <a:ext uri="{FF2B5EF4-FFF2-40B4-BE49-F238E27FC236}">
                <a16:creationId xmlns:a16="http://schemas.microsoft.com/office/drawing/2014/main" id="{8DB4F0ED-D442-FD94-99B0-8325DD87E207}"/>
              </a:ext>
            </a:extLst>
          </p:cNvPr>
          <p:cNvSpPr/>
          <p:nvPr/>
        </p:nvSpPr>
        <p:spPr>
          <a:xfrm>
            <a:off x="4436704" y="2628655"/>
            <a:ext cx="3075695" cy="320578"/>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7840276D-9CF6-C0B4-CE51-D5A1BD330F40}"/>
              </a:ext>
            </a:extLst>
          </p:cNvPr>
          <p:cNvSpPr txBox="1"/>
          <p:nvPr/>
        </p:nvSpPr>
        <p:spPr>
          <a:xfrm>
            <a:off x="4352809" y="2575221"/>
            <a:ext cx="3317113" cy="369332"/>
          </a:xfrm>
          <a:prstGeom prst="rect">
            <a:avLst/>
          </a:prstGeom>
          <a:noFill/>
        </p:spPr>
        <p:txBody>
          <a:bodyPr wrap="square" rtlCol="0">
            <a:spAutoFit/>
          </a:bodyPr>
          <a:lstStyle/>
          <a:p>
            <a:r>
              <a:rPr lang="en-US" b="1" dirty="0"/>
              <a:t>LOADING/UNLOADING ZONE</a:t>
            </a:r>
          </a:p>
        </p:txBody>
      </p:sp>
      <p:sp>
        <p:nvSpPr>
          <p:cNvPr id="43" name="Rectangle 42">
            <a:extLst>
              <a:ext uri="{FF2B5EF4-FFF2-40B4-BE49-F238E27FC236}">
                <a16:creationId xmlns:a16="http://schemas.microsoft.com/office/drawing/2014/main" id="{B09F15BE-B145-AA0F-9B12-B944A3652EDA}"/>
              </a:ext>
            </a:extLst>
          </p:cNvPr>
          <p:cNvSpPr/>
          <p:nvPr/>
        </p:nvSpPr>
        <p:spPr>
          <a:xfrm>
            <a:off x="4012334" y="297879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5E0F942-9C93-D748-B045-0A2FD4E78D4B}"/>
              </a:ext>
            </a:extLst>
          </p:cNvPr>
          <p:cNvSpPr/>
          <p:nvPr/>
        </p:nvSpPr>
        <p:spPr>
          <a:xfrm>
            <a:off x="5600977" y="2990170"/>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8AC7807C-3C22-2850-D2B4-C45A06E7BC08}"/>
              </a:ext>
            </a:extLst>
          </p:cNvPr>
          <p:cNvSpPr/>
          <p:nvPr/>
        </p:nvSpPr>
        <p:spPr>
          <a:xfrm>
            <a:off x="4810940" y="298490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A763B066-63B8-4D6A-CF20-FA5D863EC95E}"/>
              </a:ext>
            </a:extLst>
          </p:cNvPr>
          <p:cNvSpPr txBox="1"/>
          <p:nvPr/>
        </p:nvSpPr>
        <p:spPr>
          <a:xfrm>
            <a:off x="3943483" y="3255192"/>
            <a:ext cx="1855066" cy="830997"/>
          </a:xfrm>
          <a:prstGeom prst="rect">
            <a:avLst/>
          </a:prstGeom>
          <a:noFill/>
        </p:spPr>
        <p:txBody>
          <a:bodyPr wrap="square" rtlCol="0">
            <a:spAutoFit/>
          </a:bodyPr>
          <a:lstStyle/>
          <a:p>
            <a:r>
              <a:rPr lang="en-US" sz="1600" b="1" i="1" dirty="0">
                <a:solidFill>
                  <a:schemeClr val="tx2">
                    <a:lumMod val="50000"/>
                    <a:lumOff val="50000"/>
                  </a:schemeClr>
                </a:solidFill>
              </a:rPr>
              <a:t>Optional parking spaces  on private property</a:t>
            </a:r>
          </a:p>
        </p:txBody>
      </p:sp>
      <p:sp>
        <p:nvSpPr>
          <p:cNvPr id="55" name="TextBox 54">
            <a:extLst>
              <a:ext uri="{FF2B5EF4-FFF2-40B4-BE49-F238E27FC236}">
                <a16:creationId xmlns:a16="http://schemas.microsoft.com/office/drawing/2014/main" id="{C9024ED3-4A32-044B-BD5E-A284C23A7CBB}"/>
              </a:ext>
            </a:extLst>
          </p:cNvPr>
          <p:cNvSpPr txBox="1"/>
          <p:nvPr/>
        </p:nvSpPr>
        <p:spPr>
          <a:xfrm>
            <a:off x="256747" y="5214807"/>
            <a:ext cx="6092833" cy="1231106"/>
          </a:xfrm>
          <a:prstGeom prst="rect">
            <a:avLst/>
          </a:prstGeom>
          <a:noFill/>
        </p:spPr>
        <p:txBody>
          <a:bodyPr wrap="square" rtlCol="0">
            <a:spAutoFit/>
          </a:bodyPr>
          <a:lstStyle/>
          <a:p>
            <a:r>
              <a:rPr lang="en-US" sz="3600" b="1" dirty="0"/>
              <a:t>Preliminary Concept</a:t>
            </a:r>
          </a:p>
          <a:p>
            <a:r>
              <a:rPr lang="en-US" sz="2000" b="1" dirty="0"/>
              <a:t>1-Way Traffic (</a:t>
            </a:r>
            <a:r>
              <a:rPr lang="en-US" sz="2000" b="1" u="sng" dirty="0"/>
              <a:t>Southbound</a:t>
            </a:r>
            <a:r>
              <a:rPr lang="en-US" sz="2000" b="1" dirty="0"/>
              <a:t>) with Loading/Unloading </a:t>
            </a:r>
          </a:p>
          <a:p>
            <a:r>
              <a:rPr lang="en-US" i="1" dirty="0"/>
              <a:t>Not to Scale</a:t>
            </a:r>
          </a:p>
        </p:txBody>
      </p:sp>
      <p:cxnSp>
        <p:nvCxnSpPr>
          <p:cNvPr id="6" name="Straight Connector 5">
            <a:extLst>
              <a:ext uri="{FF2B5EF4-FFF2-40B4-BE49-F238E27FC236}">
                <a16:creationId xmlns:a16="http://schemas.microsoft.com/office/drawing/2014/main" id="{1E29B60B-A532-19FA-E1A8-AE09BF5FF518}"/>
              </a:ext>
            </a:extLst>
          </p:cNvPr>
          <p:cNvCxnSpPr>
            <a:cxnSpLocks/>
          </p:cNvCxnSpPr>
          <p:nvPr/>
        </p:nvCxnSpPr>
        <p:spPr>
          <a:xfrm>
            <a:off x="1530220" y="2566148"/>
            <a:ext cx="9042400" cy="132281"/>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9AEF90AA-C209-581A-0DB9-29CD71C2A480}"/>
              </a:ext>
            </a:extLst>
          </p:cNvPr>
          <p:cNvSpPr/>
          <p:nvPr/>
        </p:nvSpPr>
        <p:spPr>
          <a:xfrm>
            <a:off x="1366982" y="2225964"/>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C861E6B-3166-35C1-2D35-A077CA11BE27}"/>
              </a:ext>
            </a:extLst>
          </p:cNvPr>
          <p:cNvSpPr/>
          <p:nvPr/>
        </p:nvSpPr>
        <p:spPr>
          <a:xfrm>
            <a:off x="1366982" y="240608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64034F8-C9F0-3122-1F96-2DB30269F12D}"/>
              </a:ext>
            </a:extLst>
          </p:cNvPr>
          <p:cNvSpPr/>
          <p:nvPr/>
        </p:nvSpPr>
        <p:spPr>
          <a:xfrm>
            <a:off x="1366982" y="259413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165DB74-3009-DE5F-41F6-FBB434F4372E}"/>
              </a:ext>
            </a:extLst>
          </p:cNvPr>
          <p:cNvSpPr/>
          <p:nvPr/>
        </p:nvSpPr>
        <p:spPr>
          <a:xfrm>
            <a:off x="1360755" y="2783860"/>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915C8A8-3824-8658-136F-C3AA61C75D59}"/>
              </a:ext>
            </a:extLst>
          </p:cNvPr>
          <p:cNvSpPr/>
          <p:nvPr/>
        </p:nvSpPr>
        <p:spPr>
          <a:xfrm>
            <a:off x="10329271" y="238265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1497CDB7-17E7-B114-343F-D442BB709F86}"/>
              </a:ext>
            </a:extLst>
          </p:cNvPr>
          <p:cNvSpPr/>
          <p:nvPr/>
        </p:nvSpPr>
        <p:spPr>
          <a:xfrm>
            <a:off x="10324006" y="2546571"/>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E8227985-FA87-E7C5-C58A-662D3710B67C}"/>
              </a:ext>
            </a:extLst>
          </p:cNvPr>
          <p:cNvSpPr/>
          <p:nvPr/>
        </p:nvSpPr>
        <p:spPr>
          <a:xfrm>
            <a:off x="10324005" y="2717949"/>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833BE4C5-FDDF-39D7-BBD8-8541F9C2FADB}"/>
              </a:ext>
            </a:extLst>
          </p:cNvPr>
          <p:cNvSpPr/>
          <p:nvPr/>
        </p:nvSpPr>
        <p:spPr>
          <a:xfrm>
            <a:off x="10321052" y="2892862"/>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Left 1">
            <a:extLst>
              <a:ext uri="{FF2B5EF4-FFF2-40B4-BE49-F238E27FC236}">
                <a16:creationId xmlns:a16="http://schemas.microsoft.com/office/drawing/2014/main" id="{C3CE01E7-0D3F-4599-8BB9-8EC692C15A34}"/>
              </a:ext>
            </a:extLst>
          </p:cNvPr>
          <p:cNvSpPr/>
          <p:nvPr/>
        </p:nvSpPr>
        <p:spPr>
          <a:xfrm>
            <a:off x="8939198" y="2414485"/>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Left 4">
            <a:extLst>
              <a:ext uri="{FF2B5EF4-FFF2-40B4-BE49-F238E27FC236}">
                <a16:creationId xmlns:a16="http://schemas.microsoft.com/office/drawing/2014/main" id="{7A884BFD-5FA9-AA86-36B5-930A9C89B2DD}"/>
              </a:ext>
            </a:extLst>
          </p:cNvPr>
          <p:cNvSpPr/>
          <p:nvPr/>
        </p:nvSpPr>
        <p:spPr>
          <a:xfrm>
            <a:off x="7305776" y="240888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AB84AE32-5372-D0C7-1696-2676A52D65A5}"/>
              </a:ext>
            </a:extLst>
          </p:cNvPr>
          <p:cNvSpPr/>
          <p:nvPr/>
        </p:nvSpPr>
        <p:spPr>
          <a:xfrm>
            <a:off x="5664526" y="236464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7C0429CD-A713-7191-C0B3-CE96269E50D9}"/>
              </a:ext>
            </a:extLst>
          </p:cNvPr>
          <p:cNvSpPr/>
          <p:nvPr/>
        </p:nvSpPr>
        <p:spPr>
          <a:xfrm>
            <a:off x="3943483" y="233953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50873863-44E8-0EE9-3B21-DAB4156BBF25}"/>
              </a:ext>
            </a:extLst>
          </p:cNvPr>
          <p:cNvSpPr/>
          <p:nvPr/>
        </p:nvSpPr>
        <p:spPr>
          <a:xfrm>
            <a:off x="2219649" y="229655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326BBF7-0D74-C02C-1F74-61F016B2AF46}"/>
              </a:ext>
            </a:extLst>
          </p:cNvPr>
          <p:cNvCxnSpPr>
            <a:cxnSpLocks/>
          </p:cNvCxnSpPr>
          <p:nvPr/>
        </p:nvCxnSpPr>
        <p:spPr>
          <a:xfrm flipV="1">
            <a:off x="1693264" y="254657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EA11B65-6300-5FAE-1355-84C9852D5945}"/>
              </a:ext>
            </a:extLst>
          </p:cNvPr>
          <p:cNvCxnSpPr>
            <a:cxnSpLocks/>
          </p:cNvCxnSpPr>
          <p:nvPr/>
        </p:nvCxnSpPr>
        <p:spPr>
          <a:xfrm flipV="1">
            <a:off x="2041802" y="256826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24986DA-3EFD-14D2-7880-7E7221FE6FD2}"/>
              </a:ext>
            </a:extLst>
          </p:cNvPr>
          <p:cNvCxnSpPr>
            <a:cxnSpLocks/>
          </p:cNvCxnSpPr>
          <p:nvPr/>
        </p:nvCxnSpPr>
        <p:spPr>
          <a:xfrm flipV="1">
            <a:off x="2445581" y="255179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73E4002-6D32-18E5-C0FD-0BFC0897163F}"/>
              </a:ext>
            </a:extLst>
          </p:cNvPr>
          <p:cNvCxnSpPr>
            <a:cxnSpLocks/>
          </p:cNvCxnSpPr>
          <p:nvPr/>
        </p:nvCxnSpPr>
        <p:spPr>
          <a:xfrm flipV="1">
            <a:off x="2797505" y="2565502"/>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EA1C8C6-5A54-1472-A3DE-406A89FB9C5A}"/>
              </a:ext>
            </a:extLst>
          </p:cNvPr>
          <p:cNvCxnSpPr>
            <a:cxnSpLocks/>
          </p:cNvCxnSpPr>
          <p:nvPr/>
        </p:nvCxnSpPr>
        <p:spPr>
          <a:xfrm flipV="1">
            <a:off x="3161441" y="256037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F484FA9-A84D-3445-1743-93EAA51F711F}"/>
              </a:ext>
            </a:extLst>
          </p:cNvPr>
          <p:cNvCxnSpPr>
            <a:cxnSpLocks/>
          </p:cNvCxnSpPr>
          <p:nvPr/>
        </p:nvCxnSpPr>
        <p:spPr>
          <a:xfrm flipV="1">
            <a:off x="3546598" y="2560544"/>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AF12726-6E44-17F9-C176-D56E53421D68}"/>
              </a:ext>
            </a:extLst>
          </p:cNvPr>
          <p:cNvCxnSpPr>
            <a:cxnSpLocks/>
          </p:cNvCxnSpPr>
          <p:nvPr/>
        </p:nvCxnSpPr>
        <p:spPr>
          <a:xfrm flipV="1">
            <a:off x="3901536" y="2583975"/>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EF7748B-1E98-5E3B-3190-862A5C2317D7}"/>
              </a:ext>
            </a:extLst>
          </p:cNvPr>
          <p:cNvCxnSpPr>
            <a:cxnSpLocks/>
          </p:cNvCxnSpPr>
          <p:nvPr/>
        </p:nvCxnSpPr>
        <p:spPr>
          <a:xfrm flipV="1">
            <a:off x="7518070" y="2615404"/>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A3F1C2F-C21A-B2B6-7E0F-4FF853E736FC}"/>
              </a:ext>
            </a:extLst>
          </p:cNvPr>
          <p:cNvCxnSpPr>
            <a:cxnSpLocks/>
          </p:cNvCxnSpPr>
          <p:nvPr/>
        </p:nvCxnSpPr>
        <p:spPr>
          <a:xfrm flipV="1">
            <a:off x="7903239" y="2620718"/>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15C21BA-96A9-A664-7A1D-B4F970030514}"/>
              </a:ext>
            </a:extLst>
          </p:cNvPr>
          <p:cNvCxnSpPr>
            <a:cxnSpLocks/>
          </p:cNvCxnSpPr>
          <p:nvPr/>
        </p:nvCxnSpPr>
        <p:spPr>
          <a:xfrm flipV="1">
            <a:off x="8311132" y="264972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4B41212-B653-A5A3-75E8-C5A72EF83A96}"/>
              </a:ext>
            </a:extLst>
          </p:cNvPr>
          <p:cNvCxnSpPr>
            <a:cxnSpLocks/>
          </p:cNvCxnSpPr>
          <p:nvPr/>
        </p:nvCxnSpPr>
        <p:spPr>
          <a:xfrm flipV="1">
            <a:off x="8714237" y="2642920"/>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B6BB5D3-C302-2D8A-35CF-9907B8D0E15F}"/>
              </a:ext>
            </a:extLst>
          </p:cNvPr>
          <p:cNvCxnSpPr>
            <a:cxnSpLocks/>
          </p:cNvCxnSpPr>
          <p:nvPr/>
        </p:nvCxnSpPr>
        <p:spPr>
          <a:xfrm flipV="1">
            <a:off x="9115909" y="2656678"/>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BECE920-369A-0C0E-1CF8-D64FC303E013}"/>
              </a:ext>
            </a:extLst>
          </p:cNvPr>
          <p:cNvCxnSpPr>
            <a:cxnSpLocks/>
          </p:cNvCxnSpPr>
          <p:nvPr/>
        </p:nvCxnSpPr>
        <p:spPr>
          <a:xfrm flipV="1">
            <a:off x="9530897" y="267043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FE6FAFB-AFA0-573E-44D5-49E86D02EDDA}"/>
              </a:ext>
            </a:extLst>
          </p:cNvPr>
          <p:cNvCxnSpPr>
            <a:cxnSpLocks/>
          </p:cNvCxnSpPr>
          <p:nvPr/>
        </p:nvCxnSpPr>
        <p:spPr>
          <a:xfrm flipV="1">
            <a:off x="9857747" y="267043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sp>
        <p:nvSpPr>
          <p:cNvPr id="31" name="Arrow: Left 30">
            <a:extLst>
              <a:ext uri="{FF2B5EF4-FFF2-40B4-BE49-F238E27FC236}">
                <a16:creationId xmlns:a16="http://schemas.microsoft.com/office/drawing/2014/main" id="{ED7AF883-B2B3-FDCF-CA58-AEE6E6DFCB0F}"/>
              </a:ext>
            </a:extLst>
          </p:cNvPr>
          <p:cNvSpPr/>
          <p:nvPr/>
        </p:nvSpPr>
        <p:spPr>
          <a:xfrm rot="16200000">
            <a:off x="10891904"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Left 33">
            <a:extLst>
              <a:ext uri="{FF2B5EF4-FFF2-40B4-BE49-F238E27FC236}">
                <a16:creationId xmlns:a16="http://schemas.microsoft.com/office/drawing/2014/main" id="{6581A295-E76A-4E2F-4734-06754CDE7999}"/>
              </a:ext>
            </a:extLst>
          </p:cNvPr>
          <p:cNvSpPr/>
          <p:nvPr/>
        </p:nvSpPr>
        <p:spPr>
          <a:xfrm rot="5400000">
            <a:off x="11086748" y="1573277"/>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Left 37">
            <a:extLst>
              <a:ext uri="{FF2B5EF4-FFF2-40B4-BE49-F238E27FC236}">
                <a16:creationId xmlns:a16="http://schemas.microsoft.com/office/drawing/2014/main" id="{3AC63D37-5769-0CD7-1BBD-29FC2362FCAB}"/>
              </a:ext>
            </a:extLst>
          </p:cNvPr>
          <p:cNvSpPr/>
          <p:nvPr/>
        </p:nvSpPr>
        <p:spPr>
          <a:xfrm rot="16200000">
            <a:off x="465727" y="194312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Left 43">
            <a:extLst>
              <a:ext uri="{FF2B5EF4-FFF2-40B4-BE49-F238E27FC236}">
                <a16:creationId xmlns:a16="http://schemas.microsoft.com/office/drawing/2014/main" id="{F7821DBD-E068-AC2B-C3DD-E7EFC2CA79DC}"/>
              </a:ext>
            </a:extLst>
          </p:cNvPr>
          <p:cNvSpPr/>
          <p:nvPr/>
        </p:nvSpPr>
        <p:spPr>
          <a:xfrm rot="5400000">
            <a:off x="727247" y="1914048"/>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Left 49">
            <a:extLst>
              <a:ext uri="{FF2B5EF4-FFF2-40B4-BE49-F238E27FC236}">
                <a16:creationId xmlns:a16="http://schemas.microsoft.com/office/drawing/2014/main" id="{A1F9CAB3-1EAF-E56A-34DB-3C656589624B}"/>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A5AEDFD-221D-445C-DE7D-5D89D11CCFEB}"/>
              </a:ext>
            </a:extLst>
          </p:cNvPr>
          <p:cNvSpPr txBox="1"/>
          <p:nvPr/>
        </p:nvSpPr>
        <p:spPr>
          <a:xfrm>
            <a:off x="8762346" y="3204025"/>
            <a:ext cx="1712937" cy="830997"/>
          </a:xfrm>
          <a:prstGeom prst="rect">
            <a:avLst/>
          </a:prstGeom>
          <a:noFill/>
        </p:spPr>
        <p:txBody>
          <a:bodyPr wrap="square">
            <a:spAutoFit/>
          </a:bodyPr>
          <a:lstStyle/>
          <a:p>
            <a:r>
              <a:rPr lang="en-US" sz="1600" b="1" i="1" dirty="0">
                <a:solidFill>
                  <a:schemeClr val="accent2">
                    <a:lumMod val="75000"/>
                  </a:schemeClr>
                </a:solidFill>
              </a:rPr>
              <a:t>Optional 1-block closure of Florida Avenue</a:t>
            </a:r>
          </a:p>
        </p:txBody>
      </p:sp>
      <p:sp>
        <p:nvSpPr>
          <p:cNvPr id="25" name="Oval 24">
            <a:extLst>
              <a:ext uri="{FF2B5EF4-FFF2-40B4-BE49-F238E27FC236}">
                <a16:creationId xmlns:a16="http://schemas.microsoft.com/office/drawing/2014/main" id="{282D5ADF-759A-95ED-660B-CA1D97243F9D}"/>
              </a:ext>
            </a:extLst>
          </p:cNvPr>
          <p:cNvSpPr/>
          <p:nvPr/>
        </p:nvSpPr>
        <p:spPr>
          <a:xfrm>
            <a:off x="3854395" y="3042541"/>
            <a:ext cx="1871511" cy="1315991"/>
          </a:xfrm>
          <a:prstGeom prst="ellipse">
            <a:avLst/>
          </a:prstGeom>
          <a:no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5BD57E4D-A5CE-25A1-65D8-BCA54CAEDEE7}"/>
              </a:ext>
            </a:extLst>
          </p:cNvPr>
          <p:cNvSpPr/>
          <p:nvPr/>
        </p:nvSpPr>
        <p:spPr>
          <a:xfrm>
            <a:off x="8650346" y="3022899"/>
            <a:ext cx="1871511" cy="1372882"/>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A9BA4901-36A7-617E-C94C-FA09B8F81254}"/>
              </a:ext>
            </a:extLst>
          </p:cNvPr>
          <p:cNvSpPr txBox="1"/>
          <p:nvPr/>
        </p:nvSpPr>
        <p:spPr>
          <a:xfrm>
            <a:off x="4017567" y="2915070"/>
            <a:ext cx="308098" cy="369332"/>
          </a:xfrm>
          <a:prstGeom prst="rect">
            <a:avLst/>
          </a:prstGeom>
          <a:noFill/>
        </p:spPr>
        <p:txBody>
          <a:bodyPr wrap="none" rtlCol="0">
            <a:spAutoFit/>
          </a:bodyPr>
          <a:lstStyle/>
          <a:p>
            <a:r>
              <a:rPr lang="en-US" b="1" dirty="0">
                <a:solidFill>
                  <a:schemeClr val="bg1"/>
                </a:solidFill>
              </a:rPr>
              <a:t>1</a:t>
            </a:r>
          </a:p>
        </p:txBody>
      </p:sp>
      <p:sp>
        <p:nvSpPr>
          <p:cNvPr id="39" name="TextBox 38">
            <a:extLst>
              <a:ext uri="{FF2B5EF4-FFF2-40B4-BE49-F238E27FC236}">
                <a16:creationId xmlns:a16="http://schemas.microsoft.com/office/drawing/2014/main" id="{63365BD5-CC17-E689-4B1A-DC5FD3C8647B}"/>
              </a:ext>
            </a:extLst>
          </p:cNvPr>
          <p:cNvSpPr txBox="1"/>
          <p:nvPr/>
        </p:nvSpPr>
        <p:spPr>
          <a:xfrm>
            <a:off x="4855944" y="2915070"/>
            <a:ext cx="308098" cy="369332"/>
          </a:xfrm>
          <a:prstGeom prst="rect">
            <a:avLst/>
          </a:prstGeom>
          <a:noFill/>
        </p:spPr>
        <p:txBody>
          <a:bodyPr wrap="none" rtlCol="0">
            <a:spAutoFit/>
          </a:bodyPr>
          <a:lstStyle/>
          <a:p>
            <a:r>
              <a:rPr lang="en-US" b="1" dirty="0">
                <a:solidFill>
                  <a:schemeClr val="bg1"/>
                </a:solidFill>
              </a:rPr>
              <a:t>2</a:t>
            </a:r>
          </a:p>
        </p:txBody>
      </p:sp>
      <p:sp>
        <p:nvSpPr>
          <p:cNvPr id="51" name="TextBox 50">
            <a:extLst>
              <a:ext uri="{FF2B5EF4-FFF2-40B4-BE49-F238E27FC236}">
                <a16:creationId xmlns:a16="http://schemas.microsoft.com/office/drawing/2014/main" id="{DF0A16F0-A087-E7EE-BF4D-3E6801EA39AE}"/>
              </a:ext>
            </a:extLst>
          </p:cNvPr>
          <p:cNvSpPr txBox="1"/>
          <p:nvPr/>
        </p:nvSpPr>
        <p:spPr>
          <a:xfrm>
            <a:off x="5664526" y="2925038"/>
            <a:ext cx="308098" cy="369332"/>
          </a:xfrm>
          <a:prstGeom prst="rect">
            <a:avLst/>
          </a:prstGeom>
          <a:noFill/>
        </p:spPr>
        <p:txBody>
          <a:bodyPr wrap="none" rtlCol="0">
            <a:spAutoFit/>
          </a:bodyPr>
          <a:lstStyle/>
          <a:p>
            <a:r>
              <a:rPr lang="en-US" b="1" dirty="0">
                <a:solidFill>
                  <a:schemeClr val="bg1"/>
                </a:solidFill>
              </a:rPr>
              <a:t>3</a:t>
            </a:r>
          </a:p>
        </p:txBody>
      </p:sp>
      <p:sp>
        <p:nvSpPr>
          <p:cNvPr id="54" name="TextBox 53">
            <a:extLst>
              <a:ext uri="{FF2B5EF4-FFF2-40B4-BE49-F238E27FC236}">
                <a16:creationId xmlns:a16="http://schemas.microsoft.com/office/drawing/2014/main" id="{11DAAA92-36AB-DAB7-2C64-43B83D4000C5}"/>
              </a:ext>
            </a:extLst>
          </p:cNvPr>
          <p:cNvSpPr txBox="1"/>
          <p:nvPr/>
        </p:nvSpPr>
        <p:spPr>
          <a:xfrm>
            <a:off x="5321145" y="4793581"/>
            <a:ext cx="5212502" cy="927883"/>
          </a:xfrm>
          <a:prstGeom prst="rect">
            <a:avLst/>
          </a:prstGeom>
          <a:solidFill>
            <a:schemeClr val="bg1">
              <a:lumMod val="85000"/>
            </a:schemeClr>
          </a:solidFill>
        </p:spPr>
        <p:txBody>
          <a:bodyPr wrap="square">
            <a:spAutoFit/>
          </a:bodyPr>
          <a:lstStyle/>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Bi-directional loading and unloading is allowed in the northbound lane. Public parking within Merchants Alley is eliminated under this option.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62555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A70085-8850-4CFE-AD00-A8DDF2EFA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9BAD35-B813-8366-8046-15D0B59ABF49}"/>
              </a:ext>
            </a:extLst>
          </p:cNvPr>
          <p:cNvSpPr>
            <a:spLocks noGrp="1"/>
          </p:cNvSpPr>
          <p:nvPr>
            <p:ph type="title"/>
          </p:nvPr>
        </p:nvSpPr>
        <p:spPr>
          <a:xfrm>
            <a:off x="838200" y="225166"/>
            <a:ext cx="10515600" cy="1325563"/>
          </a:xfrm>
        </p:spPr>
        <p:txBody>
          <a:bodyPr>
            <a:normAutofit/>
          </a:bodyPr>
          <a:lstStyle/>
          <a:p>
            <a:r>
              <a:rPr lang="en-US" dirty="0"/>
              <a:t>Merchants Alley – Preliminary Concept</a:t>
            </a:r>
            <a:br>
              <a:rPr lang="en-US" dirty="0"/>
            </a:br>
            <a:r>
              <a:rPr lang="en-US" dirty="0"/>
              <a:t>1-Way Northbound with Loading/Unloading</a:t>
            </a:r>
          </a:p>
        </p:txBody>
      </p:sp>
      <p:sp>
        <p:nvSpPr>
          <p:cNvPr id="3" name="Content Placeholder 2">
            <a:extLst>
              <a:ext uri="{FF2B5EF4-FFF2-40B4-BE49-F238E27FC236}">
                <a16:creationId xmlns:a16="http://schemas.microsoft.com/office/drawing/2014/main" id="{C9744A79-1BB5-439A-B676-6B290DD52301}"/>
              </a:ext>
            </a:extLst>
          </p:cNvPr>
          <p:cNvSpPr>
            <a:spLocks noGrp="1"/>
          </p:cNvSpPr>
          <p:nvPr>
            <p:ph sz="half" idx="1"/>
          </p:nvPr>
        </p:nvSpPr>
        <p:spPr>
          <a:xfrm>
            <a:off x="497633" y="1763485"/>
            <a:ext cx="5674567" cy="4702726"/>
          </a:xfrm>
        </p:spPr>
        <p:txBody>
          <a:bodyPr>
            <a:normAutofit fontScale="85000" lnSpcReduction="20000"/>
          </a:bodyPr>
          <a:lstStyle/>
          <a:p>
            <a:pPr lvl="0"/>
            <a:r>
              <a:rPr lang="en-US" b="1" dirty="0"/>
              <a:t>Allows temporary parking of cars and delivery trucks in the southbound lane</a:t>
            </a:r>
            <a:endParaRPr lang="en-US" dirty="0"/>
          </a:p>
          <a:p>
            <a:pPr lvl="0"/>
            <a:r>
              <a:rPr lang="en-US" b="1" dirty="0"/>
              <a:t>Leaves northbound lane open for emergency access and sanitation route</a:t>
            </a:r>
            <a:endParaRPr lang="en-US" dirty="0"/>
          </a:p>
          <a:p>
            <a:pPr lvl="0"/>
            <a:r>
              <a:rPr lang="en-US" b="1" dirty="0"/>
              <a:t>Allows through traffic northbound only</a:t>
            </a:r>
            <a:endParaRPr lang="en-US" dirty="0"/>
          </a:p>
          <a:p>
            <a:pPr lvl="0"/>
            <a:r>
              <a:rPr lang="en-US" b="1" dirty="0"/>
              <a:t>Delivery trucks can access both northbound and southbound with temporary parking in dedicated loading/unloading lane</a:t>
            </a:r>
            <a:endParaRPr lang="en-US" dirty="0"/>
          </a:p>
          <a:p>
            <a:pPr lvl="0"/>
            <a:r>
              <a:rPr lang="en-US" b="1" dirty="0"/>
              <a:t>Dedicated loading/unloading lane could provide better management of garbage with dumpsters</a:t>
            </a:r>
            <a:endParaRPr lang="en-US" dirty="0"/>
          </a:p>
          <a:p>
            <a:endParaRPr lang="en-US" dirty="0"/>
          </a:p>
        </p:txBody>
      </p:sp>
      <p:sp>
        <p:nvSpPr>
          <p:cNvPr id="4" name="Content Placeholder 3">
            <a:extLst>
              <a:ext uri="{FF2B5EF4-FFF2-40B4-BE49-F238E27FC236}">
                <a16:creationId xmlns:a16="http://schemas.microsoft.com/office/drawing/2014/main" id="{9E47914A-991D-2F91-8914-910331A562AE}"/>
              </a:ext>
            </a:extLst>
          </p:cNvPr>
          <p:cNvSpPr>
            <a:spLocks noGrp="1"/>
          </p:cNvSpPr>
          <p:nvPr>
            <p:ph sz="half" idx="2"/>
          </p:nvPr>
        </p:nvSpPr>
        <p:spPr>
          <a:xfrm>
            <a:off x="6265506" y="1763485"/>
            <a:ext cx="5674566" cy="4702726"/>
          </a:xfrm>
        </p:spPr>
        <p:txBody>
          <a:bodyPr>
            <a:normAutofit fontScale="85000" lnSpcReduction="20000"/>
          </a:bodyPr>
          <a:lstStyle/>
          <a:p>
            <a:pPr lvl="0"/>
            <a:r>
              <a:rPr lang="en-US" b="1" dirty="0"/>
              <a:t>Limited public parking spaces for general public in loading/unloading lane could be considered if not in conflict with loading/unloading areas or potential dumpster areas</a:t>
            </a:r>
            <a:endParaRPr lang="en-US" dirty="0"/>
          </a:p>
          <a:p>
            <a:pPr lvl="0"/>
            <a:endParaRPr lang="en-US" b="1" dirty="0"/>
          </a:p>
          <a:p>
            <a:pPr lvl="0"/>
            <a:r>
              <a:rPr lang="en-US" b="1" dirty="0"/>
              <a:t>Not a good option for safety because of likelihood of people driving the wrong way on the one-way (happens routinely on Florida Avenue)</a:t>
            </a:r>
            <a:endParaRPr lang="en-US" dirty="0"/>
          </a:p>
          <a:p>
            <a:pPr lvl="0"/>
            <a:r>
              <a:rPr lang="en-US" b="1" dirty="0"/>
              <a:t>Not a good option if Florida Avenue has eastbound traffic (creates a dead-end into two 1-way traffic lanes)</a:t>
            </a:r>
            <a:endParaRPr lang="en-US" dirty="0"/>
          </a:p>
          <a:p>
            <a:pPr lvl="0"/>
            <a:r>
              <a:rPr lang="en-US" b="1" dirty="0"/>
              <a:t>Good option for loading/unloading</a:t>
            </a:r>
            <a:endParaRPr lang="en-US" dirty="0"/>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3150891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37B30-3304-06EC-3DD5-53F10FF98FE7}"/>
            </a:ext>
          </a:extLst>
        </p:cNvPr>
        <p:cNvGrpSpPr/>
        <p:nvPr/>
      </p:nvGrpSpPr>
      <p:grpSpPr>
        <a:xfrm>
          <a:off x="0" y="0"/>
          <a:ext cx="0" cy="0"/>
          <a:chOff x="0" y="0"/>
          <a:chExt cx="0" cy="0"/>
        </a:xfrm>
      </p:grpSpPr>
      <p:sp>
        <p:nvSpPr>
          <p:cNvPr id="49" name="Arrow: Up 48">
            <a:extLst>
              <a:ext uri="{FF2B5EF4-FFF2-40B4-BE49-F238E27FC236}">
                <a16:creationId xmlns:a16="http://schemas.microsoft.com/office/drawing/2014/main" id="{D210DF67-C7BE-54AC-1E74-9BDFD0DFDF28}"/>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EE90972-38FC-0DE4-A00B-87C5668623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37" y="472354"/>
            <a:ext cx="11474450" cy="4707467"/>
          </a:xfrm>
          <a:prstGeom prst="rect">
            <a:avLst/>
          </a:prstGeom>
        </p:spPr>
      </p:pic>
      <p:sp>
        <p:nvSpPr>
          <p:cNvPr id="41" name="Rectangle 40">
            <a:extLst>
              <a:ext uri="{FF2B5EF4-FFF2-40B4-BE49-F238E27FC236}">
                <a16:creationId xmlns:a16="http://schemas.microsoft.com/office/drawing/2014/main" id="{39678D15-5E4A-1045-1125-D18677E6B3D3}"/>
              </a:ext>
            </a:extLst>
          </p:cNvPr>
          <p:cNvSpPr/>
          <p:nvPr/>
        </p:nvSpPr>
        <p:spPr>
          <a:xfrm>
            <a:off x="4436704" y="2628655"/>
            <a:ext cx="3075695" cy="320578"/>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9C1D56B-58B0-6DF7-A29A-4D75B7E230DC}"/>
              </a:ext>
            </a:extLst>
          </p:cNvPr>
          <p:cNvSpPr txBox="1"/>
          <p:nvPr/>
        </p:nvSpPr>
        <p:spPr>
          <a:xfrm>
            <a:off x="4352809" y="2575221"/>
            <a:ext cx="3317113" cy="369332"/>
          </a:xfrm>
          <a:prstGeom prst="rect">
            <a:avLst/>
          </a:prstGeom>
          <a:noFill/>
        </p:spPr>
        <p:txBody>
          <a:bodyPr wrap="square" rtlCol="0">
            <a:spAutoFit/>
          </a:bodyPr>
          <a:lstStyle/>
          <a:p>
            <a:r>
              <a:rPr lang="en-US" b="1" dirty="0"/>
              <a:t>LOADING/UNLOADING ZONE</a:t>
            </a:r>
          </a:p>
        </p:txBody>
      </p:sp>
      <p:sp>
        <p:nvSpPr>
          <p:cNvPr id="43" name="Rectangle 42">
            <a:extLst>
              <a:ext uri="{FF2B5EF4-FFF2-40B4-BE49-F238E27FC236}">
                <a16:creationId xmlns:a16="http://schemas.microsoft.com/office/drawing/2014/main" id="{83587FBD-36D1-C199-7813-652C57B97331}"/>
              </a:ext>
            </a:extLst>
          </p:cNvPr>
          <p:cNvSpPr/>
          <p:nvPr/>
        </p:nvSpPr>
        <p:spPr>
          <a:xfrm>
            <a:off x="4012334" y="297879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00A4514-70F0-D876-2B7A-10FCE9395D07}"/>
              </a:ext>
            </a:extLst>
          </p:cNvPr>
          <p:cNvSpPr/>
          <p:nvPr/>
        </p:nvSpPr>
        <p:spPr>
          <a:xfrm>
            <a:off x="5600977" y="2990170"/>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0B3F860-E496-1620-9088-51A2868522DE}"/>
              </a:ext>
            </a:extLst>
          </p:cNvPr>
          <p:cNvSpPr/>
          <p:nvPr/>
        </p:nvSpPr>
        <p:spPr>
          <a:xfrm>
            <a:off x="4810940" y="298490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2E8C8BF0-B70F-0B8C-91FF-5009D2942260}"/>
              </a:ext>
            </a:extLst>
          </p:cNvPr>
          <p:cNvSpPr txBox="1"/>
          <p:nvPr/>
        </p:nvSpPr>
        <p:spPr>
          <a:xfrm>
            <a:off x="4004650" y="3229601"/>
            <a:ext cx="2046770" cy="830997"/>
          </a:xfrm>
          <a:prstGeom prst="rect">
            <a:avLst/>
          </a:prstGeom>
          <a:noFill/>
        </p:spPr>
        <p:txBody>
          <a:bodyPr wrap="square" rtlCol="0">
            <a:spAutoFit/>
          </a:bodyPr>
          <a:lstStyle/>
          <a:p>
            <a:r>
              <a:rPr lang="en-US" sz="1600" b="1" i="1" dirty="0">
                <a:solidFill>
                  <a:schemeClr val="tx2">
                    <a:lumMod val="50000"/>
                    <a:lumOff val="50000"/>
                  </a:schemeClr>
                </a:solidFill>
              </a:rPr>
              <a:t>Optional parking spaces on private property</a:t>
            </a:r>
          </a:p>
        </p:txBody>
      </p:sp>
      <p:sp>
        <p:nvSpPr>
          <p:cNvPr id="55" name="TextBox 54">
            <a:extLst>
              <a:ext uri="{FF2B5EF4-FFF2-40B4-BE49-F238E27FC236}">
                <a16:creationId xmlns:a16="http://schemas.microsoft.com/office/drawing/2014/main" id="{AAA6D569-0794-B37C-AF5D-76E1ACCFA92B}"/>
              </a:ext>
            </a:extLst>
          </p:cNvPr>
          <p:cNvSpPr txBox="1"/>
          <p:nvPr/>
        </p:nvSpPr>
        <p:spPr>
          <a:xfrm>
            <a:off x="256748" y="5214807"/>
            <a:ext cx="5540046" cy="1538883"/>
          </a:xfrm>
          <a:prstGeom prst="rect">
            <a:avLst/>
          </a:prstGeom>
          <a:noFill/>
        </p:spPr>
        <p:txBody>
          <a:bodyPr wrap="square" rtlCol="0">
            <a:spAutoFit/>
          </a:bodyPr>
          <a:lstStyle/>
          <a:p>
            <a:r>
              <a:rPr lang="en-US" sz="3600" b="1" dirty="0"/>
              <a:t>Preliminary Concept</a:t>
            </a:r>
          </a:p>
          <a:p>
            <a:r>
              <a:rPr lang="en-US" sz="2000" b="1" dirty="0"/>
              <a:t>1-Way Traffic (</a:t>
            </a:r>
            <a:r>
              <a:rPr lang="en-US" sz="2000" b="1" u="sng" dirty="0"/>
              <a:t>Northbound</a:t>
            </a:r>
            <a:r>
              <a:rPr lang="en-US" sz="2000" b="1" dirty="0"/>
              <a:t>) with Loading/Unloading </a:t>
            </a:r>
          </a:p>
          <a:p>
            <a:r>
              <a:rPr lang="en-US" i="1" dirty="0"/>
              <a:t>Not to Scale</a:t>
            </a:r>
          </a:p>
        </p:txBody>
      </p:sp>
      <p:cxnSp>
        <p:nvCxnSpPr>
          <p:cNvPr id="6" name="Straight Connector 5">
            <a:extLst>
              <a:ext uri="{FF2B5EF4-FFF2-40B4-BE49-F238E27FC236}">
                <a16:creationId xmlns:a16="http://schemas.microsoft.com/office/drawing/2014/main" id="{E5789EC7-15E4-315D-0B64-8FF38F6EF3D2}"/>
              </a:ext>
            </a:extLst>
          </p:cNvPr>
          <p:cNvCxnSpPr>
            <a:cxnSpLocks/>
          </p:cNvCxnSpPr>
          <p:nvPr/>
        </p:nvCxnSpPr>
        <p:spPr>
          <a:xfrm>
            <a:off x="1530220" y="2566148"/>
            <a:ext cx="9042400" cy="132281"/>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2B26F6A1-79AE-0166-3985-DE8DF8768B15}"/>
              </a:ext>
            </a:extLst>
          </p:cNvPr>
          <p:cNvSpPr/>
          <p:nvPr/>
        </p:nvSpPr>
        <p:spPr>
          <a:xfrm>
            <a:off x="1366982" y="2225964"/>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A71A7E6-B881-4DC6-0F51-AAAABC79C40C}"/>
              </a:ext>
            </a:extLst>
          </p:cNvPr>
          <p:cNvSpPr/>
          <p:nvPr/>
        </p:nvSpPr>
        <p:spPr>
          <a:xfrm>
            <a:off x="1366982" y="240608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452F758-B311-0312-07E4-870777461DF0}"/>
              </a:ext>
            </a:extLst>
          </p:cNvPr>
          <p:cNvSpPr/>
          <p:nvPr/>
        </p:nvSpPr>
        <p:spPr>
          <a:xfrm>
            <a:off x="1366982" y="259413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7F72440-1158-ADEC-D278-8FD723551214}"/>
              </a:ext>
            </a:extLst>
          </p:cNvPr>
          <p:cNvSpPr/>
          <p:nvPr/>
        </p:nvSpPr>
        <p:spPr>
          <a:xfrm>
            <a:off x="1360755" y="2783860"/>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5B7E10BF-F05E-25E1-47F5-8015B10C5531}"/>
              </a:ext>
            </a:extLst>
          </p:cNvPr>
          <p:cNvSpPr/>
          <p:nvPr/>
        </p:nvSpPr>
        <p:spPr>
          <a:xfrm>
            <a:off x="10329271" y="238265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B598F8D-19F1-725E-1549-8F63E940F933}"/>
              </a:ext>
            </a:extLst>
          </p:cNvPr>
          <p:cNvSpPr/>
          <p:nvPr/>
        </p:nvSpPr>
        <p:spPr>
          <a:xfrm>
            <a:off x="10324006" y="2546571"/>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63A76B04-9EF2-F995-4FBD-914B608EDC00}"/>
              </a:ext>
            </a:extLst>
          </p:cNvPr>
          <p:cNvSpPr/>
          <p:nvPr/>
        </p:nvSpPr>
        <p:spPr>
          <a:xfrm>
            <a:off x="10324005" y="2717949"/>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13B05D36-E14E-552D-A9DC-42E43363BB72}"/>
              </a:ext>
            </a:extLst>
          </p:cNvPr>
          <p:cNvSpPr/>
          <p:nvPr/>
        </p:nvSpPr>
        <p:spPr>
          <a:xfrm>
            <a:off x="10321052" y="2892862"/>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Left 1">
            <a:extLst>
              <a:ext uri="{FF2B5EF4-FFF2-40B4-BE49-F238E27FC236}">
                <a16:creationId xmlns:a16="http://schemas.microsoft.com/office/drawing/2014/main" id="{DB9069F3-F594-08CD-093B-9D79995393ED}"/>
              </a:ext>
            </a:extLst>
          </p:cNvPr>
          <p:cNvSpPr/>
          <p:nvPr/>
        </p:nvSpPr>
        <p:spPr>
          <a:xfrm rot="10800000">
            <a:off x="8939198" y="2414485"/>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Left 4">
            <a:extLst>
              <a:ext uri="{FF2B5EF4-FFF2-40B4-BE49-F238E27FC236}">
                <a16:creationId xmlns:a16="http://schemas.microsoft.com/office/drawing/2014/main" id="{21FB3C65-12AE-C24B-DF4F-0D9BD7813A2E}"/>
              </a:ext>
            </a:extLst>
          </p:cNvPr>
          <p:cNvSpPr/>
          <p:nvPr/>
        </p:nvSpPr>
        <p:spPr>
          <a:xfrm rot="10800000">
            <a:off x="7305776" y="240888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7FA34D2D-5045-5F2F-DCB9-750883B10900}"/>
              </a:ext>
            </a:extLst>
          </p:cNvPr>
          <p:cNvSpPr/>
          <p:nvPr/>
        </p:nvSpPr>
        <p:spPr>
          <a:xfrm rot="10800000">
            <a:off x="5664526" y="236464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751FE994-8BA3-A423-041D-59B10A6A1538}"/>
              </a:ext>
            </a:extLst>
          </p:cNvPr>
          <p:cNvSpPr/>
          <p:nvPr/>
        </p:nvSpPr>
        <p:spPr>
          <a:xfrm rot="10800000">
            <a:off x="3943483" y="233953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8A8E529D-2F92-2E4D-479A-870B51A74C07}"/>
              </a:ext>
            </a:extLst>
          </p:cNvPr>
          <p:cNvSpPr/>
          <p:nvPr/>
        </p:nvSpPr>
        <p:spPr>
          <a:xfrm rot="10800000">
            <a:off x="2219649" y="229655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CBBFC15-EAAC-6899-7157-AE30233816B7}"/>
              </a:ext>
            </a:extLst>
          </p:cNvPr>
          <p:cNvCxnSpPr>
            <a:cxnSpLocks/>
          </p:cNvCxnSpPr>
          <p:nvPr/>
        </p:nvCxnSpPr>
        <p:spPr>
          <a:xfrm flipV="1">
            <a:off x="1693264" y="254657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71BB430-763F-D82B-1FAD-0C735A7E4CD2}"/>
              </a:ext>
            </a:extLst>
          </p:cNvPr>
          <p:cNvCxnSpPr>
            <a:cxnSpLocks/>
          </p:cNvCxnSpPr>
          <p:nvPr/>
        </p:nvCxnSpPr>
        <p:spPr>
          <a:xfrm flipV="1">
            <a:off x="2041802" y="256826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98F7574-FC98-FFF9-E43E-74BF82D540B5}"/>
              </a:ext>
            </a:extLst>
          </p:cNvPr>
          <p:cNvCxnSpPr>
            <a:cxnSpLocks/>
          </p:cNvCxnSpPr>
          <p:nvPr/>
        </p:nvCxnSpPr>
        <p:spPr>
          <a:xfrm flipV="1">
            <a:off x="2445581" y="255179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D3C7EDB-F359-2DAC-A03D-3C35FC8E4A39}"/>
              </a:ext>
            </a:extLst>
          </p:cNvPr>
          <p:cNvCxnSpPr>
            <a:cxnSpLocks/>
          </p:cNvCxnSpPr>
          <p:nvPr/>
        </p:nvCxnSpPr>
        <p:spPr>
          <a:xfrm flipV="1">
            <a:off x="2797505" y="2565502"/>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950CF6E-9C2F-61A1-9589-B34FC05F4054}"/>
              </a:ext>
            </a:extLst>
          </p:cNvPr>
          <p:cNvCxnSpPr>
            <a:cxnSpLocks/>
          </p:cNvCxnSpPr>
          <p:nvPr/>
        </p:nvCxnSpPr>
        <p:spPr>
          <a:xfrm flipV="1">
            <a:off x="3161441" y="256037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2FB766B-4A81-8DE0-0F96-CE0E344B0CF4}"/>
              </a:ext>
            </a:extLst>
          </p:cNvPr>
          <p:cNvCxnSpPr>
            <a:cxnSpLocks/>
          </p:cNvCxnSpPr>
          <p:nvPr/>
        </p:nvCxnSpPr>
        <p:spPr>
          <a:xfrm flipV="1">
            <a:off x="3546598" y="2560544"/>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656A40A-FA83-A8CD-6C58-FF1842A72EC8}"/>
              </a:ext>
            </a:extLst>
          </p:cNvPr>
          <p:cNvCxnSpPr>
            <a:cxnSpLocks/>
          </p:cNvCxnSpPr>
          <p:nvPr/>
        </p:nvCxnSpPr>
        <p:spPr>
          <a:xfrm flipV="1">
            <a:off x="3901536" y="2583975"/>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0D8742B-F2F1-99C9-03BF-5188E5686DBE}"/>
              </a:ext>
            </a:extLst>
          </p:cNvPr>
          <p:cNvCxnSpPr>
            <a:cxnSpLocks/>
          </p:cNvCxnSpPr>
          <p:nvPr/>
        </p:nvCxnSpPr>
        <p:spPr>
          <a:xfrm flipV="1">
            <a:off x="7518070" y="2615404"/>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EC6C0C7-DDDA-9485-0B12-7773C0A746C4}"/>
              </a:ext>
            </a:extLst>
          </p:cNvPr>
          <p:cNvCxnSpPr>
            <a:cxnSpLocks/>
          </p:cNvCxnSpPr>
          <p:nvPr/>
        </p:nvCxnSpPr>
        <p:spPr>
          <a:xfrm flipV="1">
            <a:off x="7903239" y="2620718"/>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F2664F9-F609-2E42-6BF3-3D4D36BA247A}"/>
              </a:ext>
            </a:extLst>
          </p:cNvPr>
          <p:cNvCxnSpPr>
            <a:cxnSpLocks/>
          </p:cNvCxnSpPr>
          <p:nvPr/>
        </p:nvCxnSpPr>
        <p:spPr>
          <a:xfrm flipV="1">
            <a:off x="8311132" y="2649721"/>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DFA7FCB-4897-D854-A247-31F172806EF3}"/>
              </a:ext>
            </a:extLst>
          </p:cNvPr>
          <p:cNvCxnSpPr>
            <a:cxnSpLocks/>
          </p:cNvCxnSpPr>
          <p:nvPr/>
        </p:nvCxnSpPr>
        <p:spPr>
          <a:xfrm flipV="1">
            <a:off x="8714237" y="2642920"/>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F50DC55-38E0-A50E-06B3-DCCD433727D1}"/>
              </a:ext>
            </a:extLst>
          </p:cNvPr>
          <p:cNvCxnSpPr>
            <a:cxnSpLocks/>
          </p:cNvCxnSpPr>
          <p:nvPr/>
        </p:nvCxnSpPr>
        <p:spPr>
          <a:xfrm flipV="1">
            <a:off x="9115909" y="2656678"/>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C13B7BA-D56F-50EE-E8C6-FCAE6A333DC3}"/>
              </a:ext>
            </a:extLst>
          </p:cNvPr>
          <p:cNvCxnSpPr>
            <a:cxnSpLocks/>
          </p:cNvCxnSpPr>
          <p:nvPr/>
        </p:nvCxnSpPr>
        <p:spPr>
          <a:xfrm flipV="1">
            <a:off x="9530897" y="267043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9ABAB09-0BD8-125D-19B9-36A43807B0FC}"/>
              </a:ext>
            </a:extLst>
          </p:cNvPr>
          <p:cNvCxnSpPr>
            <a:cxnSpLocks/>
          </p:cNvCxnSpPr>
          <p:nvPr/>
        </p:nvCxnSpPr>
        <p:spPr>
          <a:xfrm flipV="1">
            <a:off x="9857747" y="2670436"/>
            <a:ext cx="409326" cy="346291"/>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sp>
        <p:nvSpPr>
          <p:cNvPr id="7" name="Arrow: Left 6">
            <a:extLst>
              <a:ext uri="{FF2B5EF4-FFF2-40B4-BE49-F238E27FC236}">
                <a16:creationId xmlns:a16="http://schemas.microsoft.com/office/drawing/2014/main" id="{48F1F6EE-93DA-4C2E-EDBD-39A33A2E27BB}"/>
              </a:ext>
            </a:extLst>
          </p:cNvPr>
          <p:cNvSpPr/>
          <p:nvPr/>
        </p:nvSpPr>
        <p:spPr>
          <a:xfrm rot="5400000">
            <a:off x="705690" y="2040646"/>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4F5F9744-1403-765C-D48D-FECDD38FBD06}"/>
              </a:ext>
            </a:extLst>
          </p:cNvPr>
          <p:cNvSpPr/>
          <p:nvPr/>
        </p:nvSpPr>
        <p:spPr>
          <a:xfrm rot="16200000">
            <a:off x="467617" y="2049476"/>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Left 14">
            <a:extLst>
              <a:ext uri="{FF2B5EF4-FFF2-40B4-BE49-F238E27FC236}">
                <a16:creationId xmlns:a16="http://schemas.microsoft.com/office/drawing/2014/main" id="{03E0A6FA-CA2A-4ED3-EEC4-63C835D7B5AF}"/>
              </a:ext>
            </a:extLst>
          </p:cNvPr>
          <p:cNvSpPr/>
          <p:nvPr/>
        </p:nvSpPr>
        <p:spPr>
          <a:xfrm rot="16200000">
            <a:off x="10792148" y="1632703"/>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Left 29">
            <a:extLst>
              <a:ext uri="{FF2B5EF4-FFF2-40B4-BE49-F238E27FC236}">
                <a16:creationId xmlns:a16="http://schemas.microsoft.com/office/drawing/2014/main" id="{1D6B5AA8-B699-9951-6667-A8B35A633B8B}"/>
              </a:ext>
            </a:extLst>
          </p:cNvPr>
          <p:cNvSpPr/>
          <p:nvPr/>
        </p:nvSpPr>
        <p:spPr>
          <a:xfrm rot="5400000">
            <a:off x="10986993" y="163435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Left 31">
            <a:extLst>
              <a:ext uri="{FF2B5EF4-FFF2-40B4-BE49-F238E27FC236}">
                <a16:creationId xmlns:a16="http://schemas.microsoft.com/office/drawing/2014/main" id="{2B56CEB8-8FEF-A953-0276-1C6F73422F7F}"/>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3422E5B-966C-4A28-6DD5-B7F208C9D70D}"/>
              </a:ext>
            </a:extLst>
          </p:cNvPr>
          <p:cNvSpPr txBox="1"/>
          <p:nvPr/>
        </p:nvSpPr>
        <p:spPr>
          <a:xfrm>
            <a:off x="8729242" y="3250136"/>
            <a:ext cx="1814803" cy="830997"/>
          </a:xfrm>
          <a:prstGeom prst="rect">
            <a:avLst/>
          </a:prstGeom>
          <a:noFill/>
        </p:spPr>
        <p:txBody>
          <a:bodyPr wrap="square" rtlCol="0">
            <a:spAutoFit/>
          </a:bodyPr>
          <a:lstStyle/>
          <a:p>
            <a:r>
              <a:rPr lang="en-US" sz="1600" b="1" i="1" dirty="0">
                <a:solidFill>
                  <a:schemeClr val="accent2">
                    <a:lumMod val="75000"/>
                  </a:schemeClr>
                </a:solidFill>
              </a:rPr>
              <a:t>Optional 1-block closure of Florida Avenue</a:t>
            </a:r>
          </a:p>
        </p:txBody>
      </p:sp>
      <p:sp>
        <p:nvSpPr>
          <p:cNvPr id="9" name="Oval 8">
            <a:extLst>
              <a:ext uri="{FF2B5EF4-FFF2-40B4-BE49-F238E27FC236}">
                <a16:creationId xmlns:a16="http://schemas.microsoft.com/office/drawing/2014/main" id="{96436FA8-20EA-C9BE-329E-8E5DAD75BCAF}"/>
              </a:ext>
            </a:extLst>
          </p:cNvPr>
          <p:cNvSpPr/>
          <p:nvPr/>
        </p:nvSpPr>
        <p:spPr>
          <a:xfrm>
            <a:off x="3925282" y="3030791"/>
            <a:ext cx="1871511" cy="1372882"/>
          </a:xfrm>
          <a:prstGeom prst="ellipse">
            <a:avLst/>
          </a:prstGeom>
          <a:no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0A706E5-47FF-DBEE-AFAE-01DCE737E58F}"/>
              </a:ext>
            </a:extLst>
          </p:cNvPr>
          <p:cNvSpPr/>
          <p:nvPr/>
        </p:nvSpPr>
        <p:spPr>
          <a:xfrm>
            <a:off x="8672534" y="3023491"/>
            <a:ext cx="1871511" cy="1372882"/>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54CCCE8-34FA-36F6-B869-1C74C0A0D378}"/>
              </a:ext>
            </a:extLst>
          </p:cNvPr>
          <p:cNvSpPr txBox="1"/>
          <p:nvPr/>
        </p:nvSpPr>
        <p:spPr>
          <a:xfrm>
            <a:off x="4008426" y="2906662"/>
            <a:ext cx="308098" cy="369332"/>
          </a:xfrm>
          <a:prstGeom prst="rect">
            <a:avLst/>
          </a:prstGeom>
          <a:noFill/>
        </p:spPr>
        <p:txBody>
          <a:bodyPr wrap="none" rtlCol="0">
            <a:spAutoFit/>
          </a:bodyPr>
          <a:lstStyle/>
          <a:p>
            <a:r>
              <a:rPr lang="en-US" b="1" dirty="0">
                <a:solidFill>
                  <a:schemeClr val="bg1"/>
                </a:solidFill>
              </a:rPr>
              <a:t>1</a:t>
            </a:r>
          </a:p>
        </p:txBody>
      </p:sp>
      <p:sp>
        <p:nvSpPr>
          <p:cNvPr id="36" name="TextBox 35">
            <a:extLst>
              <a:ext uri="{FF2B5EF4-FFF2-40B4-BE49-F238E27FC236}">
                <a16:creationId xmlns:a16="http://schemas.microsoft.com/office/drawing/2014/main" id="{E41AB898-7F83-14B4-3F14-25AB747CFE6C}"/>
              </a:ext>
            </a:extLst>
          </p:cNvPr>
          <p:cNvSpPr txBox="1"/>
          <p:nvPr/>
        </p:nvSpPr>
        <p:spPr>
          <a:xfrm>
            <a:off x="4845546" y="2915070"/>
            <a:ext cx="308098" cy="369332"/>
          </a:xfrm>
          <a:prstGeom prst="rect">
            <a:avLst/>
          </a:prstGeom>
          <a:noFill/>
        </p:spPr>
        <p:txBody>
          <a:bodyPr wrap="none" rtlCol="0">
            <a:spAutoFit/>
          </a:bodyPr>
          <a:lstStyle/>
          <a:p>
            <a:r>
              <a:rPr lang="en-US" b="1" dirty="0">
                <a:solidFill>
                  <a:schemeClr val="bg1"/>
                </a:solidFill>
              </a:rPr>
              <a:t>2</a:t>
            </a:r>
          </a:p>
        </p:txBody>
      </p:sp>
      <p:sp>
        <p:nvSpPr>
          <p:cNvPr id="38" name="TextBox 37">
            <a:extLst>
              <a:ext uri="{FF2B5EF4-FFF2-40B4-BE49-F238E27FC236}">
                <a16:creationId xmlns:a16="http://schemas.microsoft.com/office/drawing/2014/main" id="{7520C1AE-D2F6-C2AC-18BE-852A28A491AB}"/>
              </a:ext>
            </a:extLst>
          </p:cNvPr>
          <p:cNvSpPr txBox="1"/>
          <p:nvPr/>
        </p:nvSpPr>
        <p:spPr>
          <a:xfrm>
            <a:off x="5643677" y="2925038"/>
            <a:ext cx="308098" cy="369332"/>
          </a:xfrm>
          <a:prstGeom prst="rect">
            <a:avLst/>
          </a:prstGeom>
          <a:noFill/>
        </p:spPr>
        <p:txBody>
          <a:bodyPr wrap="none" rtlCol="0">
            <a:spAutoFit/>
          </a:bodyPr>
          <a:lstStyle/>
          <a:p>
            <a:r>
              <a:rPr lang="en-US" b="1" dirty="0">
                <a:solidFill>
                  <a:schemeClr val="bg1"/>
                </a:solidFill>
              </a:rPr>
              <a:t>3</a:t>
            </a:r>
          </a:p>
        </p:txBody>
      </p:sp>
      <p:sp>
        <p:nvSpPr>
          <p:cNvPr id="39" name="TextBox 38">
            <a:extLst>
              <a:ext uri="{FF2B5EF4-FFF2-40B4-BE49-F238E27FC236}">
                <a16:creationId xmlns:a16="http://schemas.microsoft.com/office/drawing/2014/main" id="{BCB5913F-FB3C-4AA5-64AC-AA460691521A}"/>
              </a:ext>
            </a:extLst>
          </p:cNvPr>
          <p:cNvSpPr txBox="1"/>
          <p:nvPr/>
        </p:nvSpPr>
        <p:spPr>
          <a:xfrm>
            <a:off x="5004981" y="4739964"/>
            <a:ext cx="6195110" cy="1754326"/>
          </a:xfrm>
          <a:prstGeom prst="rect">
            <a:avLst/>
          </a:prstGeom>
          <a:solidFill>
            <a:schemeClr val="bg1">
              <a:lumMod val="85000"/>
            </a:schemeClr>
          </a:solidFill>
        </p:spPr>
        <p:txBody>
          <a:bodyPr wrap="square" rtlCol="0">
            <a:spAutoFit/>
          </a:bodyPr>
          <a:lstStyle/>
          <a:p>
            <a:r>
              <a:rPr lang="en-US" dirty="0"/>
              <a:t>Bi-directional loading and unloading is allowed in the southbound lane. Public parking within Merchants Alley is eliminated under this option. For this option to be workable the two-traffic on Florida Avenue will have to be evaluated before implementation. Eastbound traffic on Florida Avenue will </a:t>
            </a:r>
            <a:r>
              <a:rPr lang="en-US" dirty="0" err="1"/>
              <a:t>deadend</a:t>
            </a:r>
            <a:r>
              <a:rPr lang="en-US" dirty="0"/>
              <a:t> unless further reconfigurations are considered.</a:t>
            </a:r>
          </a:p>
        </p:txBody>
      </p:sp>
    </p:spTree>
    <p:extLst>
      <p:ext uri="{BB962C8B-B14F-4D97-AF65-F5344CB8AC3E}">
        <p14:creationId xmlns:p14="http://schemas.microsoft.com/office/powerpoint/2010/main" val="622320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9833E-4C7B-334C-0118-A8A3903189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1C9F2-6FC7-0258-E860-DAB93482A2B0}"/>
              </a:ext>
            </a:extLst>
          </p:cNvPr>
          <p:cNvSpPr>
            <a:spLocks noGrp="1"/>
          </p:cNvSpPr>
          <p:nvPr>
            <p:ph type="title"/>
          </p:nvPr>
        </p:nvSpPr>
        <p:spPr>
          <a:xfrm>
            <a:off x="838200" y="0"/>
            <a:ext cx="10515600" cy="1325563"/>
          </a:xfrm>
        </p:spPr>
        <p:txBody>
          <a:bodyPr>
            <a:normAutofit/>
          </a:bodyPr>
          <a:lstStyle/>
          <a:p>
            <a:r>
              <a:rPr lang="en-US" dirty="0"/>
              <a:t>Florida Avenue – Possibility</a:t>
            </a:r>
          </a:p>
        </p:txBody>
      </p:sp>
      <p:sp>
        <p:nvSpPr>
          <p:cNvPr id="3" name="Content Placeholder 2">
            <a:extLst>
              <a:ext uri="{FF2B5EF4-FFF2-40B4-BE49-F238E27FC236}">
                <a16:creationId xmlns:a16="http://schemas.microsoft.com/office/drawing/2014/main" id="{674C02CE-40FB-4659-386A-6876F46878DB}"/>
              </a:ext>
            </a:extLst>
          </p:cNvPr>
          <p:cNvSpPr>
            <a:spLocks noGrp="1"/>
          </p:cNvSpPr>
          <p:nvPr>
            <p:ph sz="half" idx="1"/>
          </p:nvPr>
        </p:nvSpPr>
        <p:spPr>
          <a:xfrm>
            <a:off x="497633" y="1325563"/>
            <a:ext cx="5674567" cy="5140648"/>
          </a:xfrm>
        </p:spPr>
        <p:txBody>
          <a:bodyPr>
            <a:normAutofit fontScale="77500" lnSpcReduction="20000"/>
          </a:bodyPr>
          <a:lstStyle/>
          <a:p>
            <a:pPr lvl="0"/>
            <a:r>
              <a:rPr lang="en-US" b="1" dirty="0"/>
              <a:t>Florida Avenue is a Town street that extends from Main Street to Alabama Avenue</a:t>
            </a:r>
            <a:endParaRPr lang="en-US" dirty="0"/>
          </a:p>
          <a:p>
            <a:pPr lvl="0"/>
            <a:r>
              <a:rPr lang="en-US" b="1" dirty="0"/>
              <a:t>The block from Main Street to Merchants Alley is 1-way westbound; the remainder is 2-way</a:t>
            </a:r>
            <a:endParaRPr lang="en-US" dirty="0"/>
          </a:p>
          <a:p>
            <a:pPr lvl="0"/>
            <a:r>
              <a:rPr lang="en-US" b="1" dirty="0"/>
              <a:t>A possible Florida Avenue reconfiguration has been discussed several times by Town Council over the last 10 years. </a:t>
            </a:r>
            <a:endParaRPr lang="en-US" dirty="0"/>
          </a:p>
          <a:p>
            <a:pPr lvl="0"/>
            <a:r>
              <a:rPr lang="en-US" b="1" dirty="0"/>
              <a:t>Since it is closely tied to Merchants Alley that possibility and preliminary concept was presented as well. </a:t>
            </a:r>
            <a:endParaRPr lang="en-US" dirty="0"/>
          </a:p>
          <a:p>
            <a:pPr lvl="0"/>
            <a:r>
              <a:rPr lang="en-US" b="1" dirty="0"/>
              <a:t>Partial closure of Florida Avenue, on the 1-way section between Main Street and Merchants Alley has been considered in order to provide an area for outdoor dining</a:t>
            </a:r>
            <a:endParaRPr lang="en-US" dirty="0"/>
          </a:p>
          <a:p>
            <a:endParaRPr lang="en-US" dirty="0"/>
          </a:p>
        </p:txBody>
      </p:sp>
      <p:sp>
        <p:nvSpPr>
          <p:cNvPr id="4" name="Content Placeholder 3">
            <a:extLst>
              <a:ext uri="{FF2B5EF4-FFF2-40B4-BE49-F238E27FC236}">
                <a16:creationId xmlns:a16="http://schemas.microsoft.com/office/drawing/2014/main" id="{7A1DA1C1-8BF8-6E53-CE0A-71BD6B55CF06}"/>
              </a:ext>
            </a:extLst>
          </p:cNvPr>
          <p:cNvSpPr>
            <a:spLocks noGrp="1"/>
          </p:cNvSpPr>
          <p:nvPr>
            <p:ph sz="half" idx="2"/>
          </p:nvPr>
        </p:nvSpPr>
        <p:spPr>
          <a:xfrm>
            <a:off x="6265506" y="1325563"/>
            <a:ext cx="5674566" cy="5140648"/>
          </a:xfrm>
        </p:spPr>
        <p:txBody>
          <a:bodyPr>
            <a:normAutofit fontScale="77500" lnSpcReduction="20000"/>
          </a:bodyPr>
          <a:lstStyle/>
          <a:p>
            <a:pPr lvl="0"/>
            <a:r>
              <a:rPr lang="en-US" b="1" dirty="0"/>
              <a:t>If implemented the outdoor dining area would be furnished and maintained by the Town and open to the general public; not dedicated to just the adjoining businesses</a:t>
            </a:r>
            <a:endParaRPr lang="en-US" dirty="0"/>
          </a:p>
          <a:p>
            <a:pPr lvl="0"/>
            <a:r>
              <a:rPr lang="en-US" b="1" dirty="0"/>
              <a:t>Would provide an alternative to so many tables and chairs on the Main Street sidewalks that obstruct access by pedestrians, wheelchairs, strollers, etc. </a:t>
            </a:r>
            <a:endParaRPr lang="en-US" dirty="0"/>
          </a:p>
          <a:p>
            <a:pPr lvl="0"/>
            <a:r>
              <a:rPr lang="en-US" b="1" dirty="0"/>
              <a:t>The 1-way portion of Florida Avenue consistently has traffic traveling the wrong way; a variety of signage has been tried</a:t>
            </a:r>
            <a:endParaRPr lang="en-US" dirty="0"/>
          </a:p>
          <a:p>
            <a:pPr lvl="0"/>
            <a:r>
              <a:rPr lang="en-US" b="1" dirty="0"/>
              <a:t>5 businesses would be directly impacted</a:t>
            </a:r>
            <a:endParaRPr lang="en-US" dirty="0"/>
          </a:p>
          <a:p>
            <a:pPr lvl="0"/>
            <a:r>
              <a:rPr lang="en-US" b="1" dirty="0"/>
              <a:t>Strategic Plan includes increasing outdoor dining options</a:t>
            </a:r>
            <a:endParaRPr lang="en-US" dirty="0"/>
          </a:p>
          <a:p>
            <a:pPr lvl="0"/>
            <a:r>
              <a:rPr lang="en-US" b="1" dirty="0"/>
              <a:t>ADA requires sidewalks to be clear of obstructions</a:t>
            </a:r>
            <a:endParaRPr lang="en-US" dirty="0"/>
          </a:p>
        </p:txBody>
      </p:sp>
    </p:spTree>
    <p:extLst>
      <p:ext uri="{BB962C8B-B14F-4D97-AF65-F5344CB8AC3E}">
        <p14:creationId xmlns:p14="http://schemas.microsoft.com/office/powerpoint/2010/main" val="1193483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C7892-E75C-C24F-CDD2-93B916896FDA}"/>
            </a:ext>
          </a:extLst>
        </p:cNvPr>
        <p:cNvGrpSpPr/>
        <p:nvPr/>
      </p:nvGrpSpPr>
      <p:grpSpPr>
        <a:xfrm>
          <a:off x="0" y="0"/>
          <a:ext cx="0" cy="0"/>
          <a:chOff x="0" y="0"/>
          <a:chExt cx="0" cy="0"/>
        </a:xfrm>
      </p:grpSpPr>
      <p:sp>
        <p:nvSpPr>
          <p:cNvPr id="55" name="TextBox 54">
            <a:extLst>
              <a:ext uri="{FF2B5EF4-FFF2-40B4-BE49-F238E27FC236}">
                <a16:creationId xmlns:a16="http://schemas.microsoft.com/office/drawing/2014/main" id="{4D53C82E-EC94-3F4D-0976-734EC10D4E8E}"/>
              </a:ext>
            </a:extLst>
          </p:cNvPr>
          <p:cNvSpPr txBox="1"/>
          <p:nvPr/>
        </p:nvSpPr>
        <p:spPr>
          <a:xfrm>
            <a:off x="256747" y="5214807"/>
            <a:ext cx="5099901" cy="1231106"/>
          </a:xfrm>
          <a:prstGeom prst="rect">
            <a:avLst/>
          </a:prstGeom>
          <a:noFill/>
        </p:spPr>
        <p:txBody>
          <a:bodyPr wrap="square" rtlCol="0">
            <a:spAutoFit/>
          </a:bodyPr>
          <a:lstStyle/>
          <a:p>
            <a:r>
              <a:rPr lang="en-US" sz="3600" b="1" dirty="0"/>
              <a:t>Preliminary Concept</a:t>
            </a:r>
          </a:p>
          <a:p>
            <a:r>
              <a:rPr lang="en-US" sz="2000" b="1" dirty="0"/>
              <a:t>Outdoor Dining/Social District</a:t>
            </a:r>
          </a:p>
          <a:p>
            <a:r>
              <a:rPr lang="en-US" i="1" dirty="0"/>
              <a:t>Not to Scale</a:t>
            </a:r>
          </a:p>
        </p:txBody>
      </p:sp>
      <p:sp>
        <p:nvSpPr>
          <p:cNvPr id="65" name="Rectangle 64">
            <a:extLst>
              <a:ext uri="{FF2B5EF4-FFF2-40B4-BE49-F238E27FC236}">
                <a16:creationId xmlns:a16="http://schemas.microsoft.com/office/drawing/2014/main" id="{D909598E-F565-CBA5-7597-7732674FDE08}"/>
              </a:ext>
            </a:extLst>
          </p:cNvPr>
          <p:cNvSpPr/>
          <p:nvPr/>
        </p:nvSpPr>
        <p:spPr>
          <a:xfrm>
            <a:off x="10283805" y="2397025"/>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Left 72">
            <a:extLst>
              <a:ext uri="{FF2B5EF4-FFF2-40B4-BE49-F238E27FC236}">
                <a16:creationId xmlns:a16="http://schemas.microsoft.com/office/drawing/2014/main" id="{996FE2DF-9F55-B3D6-32E6-F4292BBBAAB6}"/>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rrow: Left 74">
            <a:extLst>
              <a:ext uri="{FF2B5EF4-FFF2-40B4-BE49-F238E27FC236}">
                <a16:creationId xmlns:a16="http://schemas.microsoft.com/office/drawing/2014/main" id="{DF9C0913-FDA9-2576-685D-55B074A9319F}"/>
              </a:ext>
            </a:extLst>
          </p:cNvPr>
          <p:cNvSpPr/>
          <p:nvPr/>
        </p:nvSpPr>
        <p:spPr>
          <a:xfrm rot="16200000">
            <a:off x="10853804"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Left 78">
            <a:extLst>
              <a:ext uri="{FF2B5EF4-FFF2-40B4-BE49-F238E27FC236}">
                <a16:creationId xmlns:a16="http://schemas.microsoft.com/office/drawing/2014/main" id="{303556F0-3E84-F570-881B-4CAEA402E754}"/>
              </a:ext>
            </a:extLst>
          </p:cNvPr>
          <p:cNvSpPr/>
          <p:nvPr/>
        </p:nvSpPr>
        <p:spPr>
          <a:xfrm rot="16200000">
            <a:off x="454935" y="197291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Arrow: Left 80">
            <a:extLst>
              <a:ext uri="{FF2B5EF4-FFF2-40B4-BE49-F238E27FC236}">
                <a16:creationId xmlns:a16="http://schemas.microsoft.com/office/drawing/2014/main" id="{E886DDC2-6B91-9502-A1F0-278AA098506E}"/>
              </a:ext>
            </a:extLst>
          </p:cNvPr>
          <p:cNvSpPr/>
          <p:nvPr/>
        </p:nvSpPr>
        <p:spPr>
          <a:xfrm rot="5400000">
            <a:off x="705690" y="197397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Left 82">
            <a:extLst>
              <a:ext uri="{FF2B5EF4-FFF2-40B4-BE49-F238E27FC236}">
                <a16:creationId xmlns:a16="http://schemas.microsoft.com/office/drawing/2014/main" id="{473CC7FC-552E-1FEF-09D4-4923638E31DC}"/>
              </a:ext>
            </a:extLst>
          </p:cNvPr>
          <p:cNvSpPr/>
          <p:nvPr/>
        </p:nvSpPr>
        <p:spPr>
          <a:xfrm rot="5400000">
            <a:off x="11058013"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5F7C8CA-31CA-137D-1133-BE2394555124}"/>
              </a:ext>
            </a:extLst>
          </p:cNvPr>
          <p:cNvSpPr/>
          <p:nvPr/>
        </p:nvSpPr>
        <p:spPr>
          <a:xfrm>
            <a:off x="3714750" y="2292386"/>
            <a:ext cx="3070357" cy="284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Object 4">
            <a:extLst>
              <a:ext uri="{FF2B5EF4-FFF2-40B4-BE49-F238E27FC236}">
                <a16:creationId xmlns:a16="http://schemas.microsoft.com/office/drawing/2014/main" id="{6FE4BD8F-2C2C-1AA9-2BDA-96EAEBB30E03}"/>
              </a:ext>
            </a:extLst>
          </p:cNvPr>
          <p:cNvGraphicFramePr>
            <a:graphicFrameLocks noChangeAspect="1"/>
          </p:cNvGraphicFramePr>
          <p:nvPr>
            <p:extLst>
              <p:ext uri="{D42A27DB-BD31-4B8C-83A1-F6EECF244321}">
                <p14:modId xmlns:p14="http://schemas.microsoft.com/office/powerpoint/2010/main" val="1607285890"/>
              </p:ext>
            </p:extLst>
          </p:nvPr>
        </p:nvGraphicFramePr>
        <p:xfrm>
          <a:off x="322303" y="976804"/>
          <a:ext cx="11547394" cy="4057650"/>
        </p:xfrm>
        <a:graphic>
          <a:graphicData uri="http://schemas.openxmlformats.org/presentationml/2006/ole">
            <mc:AlternateContent xmlns:mc="http://schemas.openxmlformats.org/markup-compatibility/2006">
              <mc:Choice xmlns:v="urn:schemas-microsoft-com:vml" Requires="v">
                <p:oleObj name="Acrobat Document" r:id="rId3" imgW="3253462" imgH="1142787" progId="Acrobat.Document.DC">
                  <p:embed/>
                </p:oleObj>
              </mc:Choice>
              <mc:Fallback>
                <p:oleObj name="Acrobat Document" r:id="rId3" imgW="3253462" imgH="1142787" progId="Acrobat.Document.DC">
                  <p:embed/>
                  <p:pic>
                    <p:nvPicPr>
                      <p:cNvPr id="0" name=""/>
                      <p:cNvPicPr/>
                      <p:nvPr/>
                    </p:nvPicPr>
                    <p:blipFill>
                      <a:blip r:embed="rId4"/>
                      <a:stretch>
                        <a:fillRect/>
                      </a:stretch>
                    </p:blipFill>
                    <p:spPr>
                      <a:xfrm>
                        <a:off x="322303" y="976804"/>
                        <a:ext cx="11547394" cy="4057650"/>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5EEA3A73-6654-ABDF-EE36-A01489C33D22}"/>
              </a:ext>
            </a:extLst>
          </p:cNvPr>
          <p:cNvSpPr/>
          <p:nvPr/>
        </p:nvSpPr>
        <p:spPr>
          <a:xfrm>
            <a:off x="5486399" y="2508508"/>
            <a:ext cx="3771901" cy="994245"/>
          </a:xfrm>
          <a:prstGeom prst="rect">
            <a:avLst/>
          </a:prstGeom>
          <a:solidFill>
            <a:schemeClr val="accent2">
              <a:lumMod val="7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C235C85-5363-E63E-32F6-BD57376695A9}"/>
              </a:ext>
            </a:extLst>
          </p:cNvPr>
          <p:cNvSpPr txBox="1"/>
          <p:nvPr/>
        </p:nvSpPr>
        <p:spPr>
          <a:xfrm>
            <a:off x="5905499" y="2682464"/>
            <a:ext cx="2933700" cy="646331"/>
          </a:xfrm>
          <a:prstGeom prst="rect">
            <a:avLst/>
          </a:prstGeom>
          <a:noFill/>
        </p:spPr>
        <p:txBody>
          <a:bodyPr wrap="square" rtlCol="0">
            <a:spAutoFit/>
          </a:bodyPr>
          <a:lstStyle/>
          <a:p>
            <a:r>
              <a:rPr lang="en-US" b="1" dirty="0">
                <a:solidFill>
                  <a:schemeClr val="bg1"/>
                </a:solidFill>
              </a:rPr>
              <a:t>Outdoor Dining and possible Social District</a:t>
            </a:r>
          </a:p>
        </p:txBody>
      </p:sp>
      <p:sp>
        <p:nvSpPr>
          <p:cNvPr id="33" name="Rectangle 32">
            <a:extLst>
              <a:ext uri="{FF2B5EF4-FFF2-40B4-BE49-F238E27FC236}">
                <a16:creationId xmlns:a16="http://schemas.microsoft.com/office/drawing/2014/main" id="{09805C48-3B51-8658-02CE-67F7E7B002E0}"/>
              </a:ext>
            </a:extLst>
          </p:cNvPr>
          <p:cNvSpPr/>
          <p:nvPr/>
        </p:nvSpPr>
        <p:spPr>
          <a:xfrm>
            <a:off x="5356648" y="2682464"/>
            <a:ext cx="205952" cy="57508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F573493-0C56-653B-3464-C6B0775A8325}"/>
              </a:ext>
            </a:extLst>
          </p:cNvPr>
          <p:cNvSpPr/>
          <p:nvPr/>
        </p:nvSpPr>
        <p:spPr>
          <a:xfrm>
            <a:off x="9147598" y="2718086"/>
            <a:ext cx="205952" cy="57508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Left 57">
            <a:extLst>
              <a:ext uri="{FF2B5EF4-FFF2-40B4-BE49-F238E27FC236}">
                <a16:creationId xmlns:a16="http://schemas.microsoft.com/office/drawing/2014/main" id="{DDD727B5-EFDF-9A3A-6199-AB895F679C87}"/>
              </a:ext>
            </a:extLst>
          </p:cNvPr>
          <p:cNvSpPr/>
          <p:nvPr/>
        </p:nvSpPr>
        <p:spPr>
          <a:xfrm rot="10800000">
            <a:off x="3748207" y="251115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Arrow: Left 61">
            <a:extLst>
              <a:ext uri="{FF2B5EF4-FFF2-40B4-BE49-F238E27FC236}">
                <a16:creationId xmlns:a16="http://schemas.microsoft.com/office/drawing/2014/main" id="{2AE88E55-2445-BBBA-5314-E031BC7D5E02}"/>
              </a:ext>
            </a:extLst>
          </p:cNvPr>
          <p:cNvSpPr/>
          <p:nvPr/>
        </p:nvSpPr>
        <p:spPr>
          <a:xfrm>
            <a:off x="3710107" y="2701650"/>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D38E948C-1BC2-8ABC-E82E-DC1D52DA7F07}"/>
              </a:ext>
            </a:extLst>
          </p:cNvPr>
          <p:cNvSpPr txBox="1"/>
          <p:nvPr/>
        </p:nvSpPr>
        <p:spPr>
          <a:xfrm>
            <a:off x="5118122" y="4430934"/>
            <a:ext cx="6096000" cy="2133918"/>
          </a:xfrm>
          <a:prstGeom prst="rect">
            <a:avLst/>
          </a:prstGeom>
          <a:solidFill>
            <a:schemeClr val="bg1">
              <a:lumMod val="85000"/>
            </a:schemeClr>
          </a:solidFill>
        </p:spPr>
        <p:txBody>
          <a:bodyPr wrap="square">
            <a:spAutoFit/>
          </a:bodyPr>
          <a:lstStyle/>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Changes to Florida Avenue between Main Street and Merchants </a:t>
            </a:r>
            <a:r>
              <a:rPr lang="en-US" kern="100" dirty="0">
                <a:ea typeface="Aptos" panose="020B0004020202020204" pitchFamily="34" charset="0"/>
                <a:cs typeface="Times New Roman" panose="02020603050405020304" pitchFamily="18" charset="0"/>
              </a:rPr>
              <a:t>Alley </a:t>
            </a:r>
            <a:r>
              <a:rPr lang="en-US" sz="1800" kern="100" dirty="0">
                <a:effectLst/>
                <a:latin typeface="+mn-lt"/>
                <a:ea typeface="Aptos" panose="020B0004020202020204" pitchFamily="34" charset="0"/>
                <a:cs typeface="Times New Roman" panose="02020603050405020304" pitchFamily="18" charset="0"/>
              </a:rPr>
              <a:t>could be considered along with a reconfiguration of Merchants Alley. A one-block closure of Florida Avenue would allow the creation of an outdoor dining area with possible social district.</a:t>
            </a:r>
          </a:p>
          <a:p>
            <a:pPr marL="0" marR="0" algn="just">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This is a preliminary concept only and will need to be fully planned if implementation is desired by Town Council.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0592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E1C95E8-9245-27C9-7C51-857E78581A71}"/>
              </a:ext>
            </a:extLst>
          </p:cNvPr>
          <p:cNvPicPr>
            <a:picLocks noChangeAspect="1"/>
          </p:cNvPicPr>
          <p:nvPr/>
        </p:nvPicPr>
        <p:blipFill>
          <a:blip r:embed="rId2">
            <a:extLst>
              <a:ext uri="{28A0092B-C50C-407E-A947-70E740481C1C}">
                <a14:useLocalDpi xmlns:a14="http://schemas.microsoft.com/office/drawing/2010/main" val="0"/>
              </a:ext>
            </a:extLst>
          </a:blip>
          <a:srcRect t="22909" b="51"/>
          <a:stretch>
            <a:fillRect/>
          </a:stretch>
        </p:blipFill>
        <p:spPr>
          <a:xfrm>
            <a:off x="20" y="1282"/>
            <a:ext cx="12191980" cy="6856718"/>
          </a:xfrm>
          <a:prstGeom prst="rect">
            <a:avLst/>
          </a:prstGeom>
        </p:spPr>
      </p:pic>
    </p:spTree>
    <p:extLst>
      <p:ext uri="{BB962C8B-B14F-4D97-AF65-F5344CB8AC3E}">
        <p14:creationId xmlns:p14="http://schemas.microsoft.com/office/powerpoint/2010/main" val="284668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65DAB65-0545-836D-D3B5-0E8BC106F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EF49A-E980-89D2-39BC-C2E7C6CBAC45}"/>
              </a:ext>
            </a:extLst>
          </p:cNvPr>
          <p:cNvSpPr>
            <a:spLocks noGrp="1"/>
          </p:cNvSpPr>
          <p:nvPr>
            <p:ph type="title"/>
          </p:nvPr>
        </p:nvSpPr>
        <p:spPr>
          <a:xfrm>
            <a:off x="838200" y="0"/>
            <a:ext cx="10515600" cy="1325563"/>
          </a:xfrm>
        </p:spPr>
        <p:txBody>
          <a:bodyPr>
            <a:normAutofit/>
          </a:bodyPr>
          <a:lstStyle/>
          <a:p>
            <a:r>
              <a:rPr lang="en-US" dirty="0"/>
              <a:t>Public Street – Legal Authority</a:t>
            </a:r>
          </a:p>
        </p:txBody>
      </p:sp>
      <p:sp>
        <p:nvSpPr>
          <p:cNvPr id="3" name="Content Placeholder 2">
            <a:extLst>
              <a:ext uri="{FF2B5EF4-FFF2-40B4-BE49-F238E27FC236}">
                <a16:creationId xmlns:a16="http://schemas.microsoft.com/office/drawing/2014/main" id="{E0127CEC-DF91-F8D3-9240-E56C4FCC0A16}"/>
              </a:ext>
            </a:extLst>
          </p:cNvPr>
          <p:cNvSpPr>
            <a:spLocks noGrp="1"/>
          </p:cNvSpPr>
          <p:nvPr>
            <p:ph sz="half" idx="1"/>
          </p:nvPr>
        </p:nvSpPr>
        <p:spPr>
          <a:xfrm>
            <a:off x="497633" y="1325563"/>
            <a:ext cx="5674567" cy="5140648"/>
          </a:xfrm>
        </p:spPr>
        <p:txBody>
          <a:bodyPr>
            <a:normAutofit fontScale="92500"/>
          </a:bodyPr>
          <a:lstStyle/>
          <a:p>
            <a:pPr lvl="0"/>
            <a:r>
              <a:rPr lang="en-US" sz="2600" b="1" dirty="0"/>
              <a:t>The Town has an obligation to keep public streets open for travel and free from unnecessary obstructions (160A-296 (a)(2))</a:t>
            </a:r>
            <a:endParaRPr lang="en-US" sz="2600" dirty="0"/>
          </a:p>
          <a:p>
            <a:pPr lvl="0"/>
            <a:r>
              <a:rPr lang="en-US" sz="2600" b="1" dirty="0"/>
              <a:t>The Town cannot let a known dangerous condition continue (caselaw) </a:t>
            </a:r>
            <a:endParaRPr lang="en-US" sz="2600" dirty="0"/>
          </a:p>
          <a:p>
            <a:pPr lvl="0"/>
            <a:r>
              <a:rPr lang="en-US" sz="2600" b="1" dirty="0"/>
              <a:t>The Town can prohibit, regulate, divert, control, and limit pedestrian or vehicular traffic upon its public streets (160A-296, 160A-300)</a:t>
            </a:r>
            <a:endParaRPr lang="en-US" sz="2600" dirty="0"/>
          </a:p>
          <a:p>
            <a:pPr lvl="0"/>
            <a:r>
              <a:rPr lang="en-US" sz="2600" b="1" dirty="0"/>
              <a:t>The Town can close any street or alley either permanently or temporarily (160A-296(a)(4))</a:t>
            </a:r>
            <a:endParaRPr lang="en-US" sz="2600" dirty="0"/>
          </a:p>
          <a:p>
            <a:endParaRPr lang="en-US" dirty="0"/>
          </a:p>
        </p:txBody>
      </p:sp>
      <p:sp>
        <p:nvSpPr>
          <p:cNvPr id="4" name="Content Placeholder 3">
            <a:extLst>
              <a:ext uri="{FF2B5EF4-FFF2-40B4-BE49-F238E27FC236}">
                <a16:creationId xmlns:a16="http://schemas.microsoft.com/office/drawing/2014/main" id="{47BFAADB-49B0-FF92-C5A9-7EC0BEDFC586}"/>
              </a:ext>
            </a:extLst>
          </p:cNvPr>
          <p:cNvSpPr>
            <a:spLocks noGrp="1"/>
          </p:cNvSpPr>
          <p:nvPr>
            <p:ph sz="half" idx="2"/>
          </p:nvPr>
        </p:nvSpPr>
        <p:spPr>
          <a:xfrm>
            <a:off x="6265506" y="1325563"/>
            <a:ext cx="5674566" cy="5140648"/>
          </a:xfrm>
        </p:spPr>
        <p:txBody>
          <a:bodyPr>
            <a:normAutofit fontScale="92500"/>
          </a:bodyPr>
          <a:lstStyle/>
          <a:p>
            <a:pPr lvl="0"/>
            <a:r>
              <a:rPr lang="en-US" sz="2600" b="1" dirty="0"/>
              <a:t>Specified procedures for permanently closing streets and alleys (160A-299)</a:t>
            </a:r>
            <a:endParaRPr lang="en-US" sz="2600" dirty="0"/>
          </a:p>
          <a:p>
            <a:pPr lvl="1"/>
            <a:r>
              <a:rPr lang="en-US" b="1" dirty="0"/>
              <a:t>Public notice:</a:t>
            </a:r>
            <a:endParaRPr lang="en-US" sz="1800" dirty="0"/>
          </a:p>
          <a:p>
            <a:pPr lvl="2"/>
            <a:r>
              <a:rPr lang="en-US" b="1" dirty="0"/>
              <a:t>Mailed notice to those directly affected</a:t>
            </a:r>
            <a:endParaRPr lang="en-US" sz="1600" dirty="0"/>
          </a:p>
          <a:p>
            <a:pPr lvl="2"/>
            <a:r>
              <a:rPr lang="en-US" b="1" dirty="0"/>
              <a:t>Signs in the area</a:t>
            </a:r>
            <a:endParaRPr lang="en-US" sz="1600" dirty="0"/>
          </a:p>
          <a:p>
            <a:pPr lvl="2"/>
            <a:r>
              <a:rPr lang="en-US" b="1" dirty="0"/>
              <a:t>Publication in the newspaper</a:t>
            </a:r>
            <a:endParaRPr lang="en-US" sz="1600" dirty="0"/>
          </a:p>
          <a:p>
            <a:pPr lvl="1"/>
            <a:r>
              <a:rPr lang="en-US" b="1" dirty="0"/>
              <a:t>Town Council must find that the closure is not contrary to the public interest and that no one who owns property in the vicinity of the street will be deprived of “reasonable means of ingress and egress” to that property after the street is closed</a:t>
            </a:r>
            <a:endParaRPr lang="en-US" sz="1800" dirty="0"/>
          </a:p>
        </p:txBody>
      </p:sp>
    </p:spTree>
    <p:extLst>
      <p:ext uri="{BB962C8B-B14F-4D97-AF65-F5344CB8AC3E}">
        <p14:creationId xmlns:p14="http://schemas.microsoft.com/office/powerpoint/2010/main" val="2368116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591C11-CF81-3AD8-106E-F41296DF534D}"/>
            </a:ext>
          </a:extLst>
        </p:cNvPr>
        <p:cNvGrpSpPr/>
        <p:nvPr/>
      </p:nvGrpSpPr>
      <p:grpSpPr>
        <a:xfrm>
          <a:off x="0" y="0"/>
          <a:ext cx="0" cy="0"/>
          <a:chOff x="0" y="0"/>
          <a:chExt cx="0" cy="0"/>
        </a:xfrm>
      </p:grpSpPr>
      <p:pic>
        <p:nvPicPr>
          <p:cNvPr id="4" name="Picture 3" descr="White arrows painted on the asphalt">
            <a:extLst>
              <a:ext uri="{FF2B5EF4-FFF2-40B4-BE49-F238E27FC236}">
                <a16:creationId xmlns:a16="http://schemas.microsoft.com/office/drawing/2014/main" id="{6826E898-01E7-A7B4-F2D0-D535D6810864}"/>
              </a:ext>
            </a:extLst>
          </p:cNvPr>
          <p:cNvPicPr>
            <a:picLocks noChangeAspect="1"/>
          </p:cNvPicPr>
          <p:nvPr/>
        </p:nvPicPr>
        <p:blipFill>
          <a:blip r:embed="rId2"/>
          <a:srcRect t="1113" b="13982"/>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549463-AC78-3FD9-02D6-F349F57A5F21}"/>
              </a:ext>
            </a:extLst>
          </p:cNvPr>
          <p:cNvSpPr>
            <a:spLocks noGrp="1"/>
          </p:cNvSpPr>
          <p:nvPr>
            <p:ph type="title"/>
          </p:nvPr>
        </p:nvSpPr>
        <p:spPr>
          <a:xfrm>
            <a:off x="523875" y="425950"/>
            <a:ext cx="11210925" cy="744836"/>
          </a:xfrm>
        </p:spPr>
        <p:txBody>
          <a:bodyPr>
            <a:normAutofit/>
          </a:bodyPr>
          <a:lstStyle/>
          <a:p>
            <a:pPr algn="ctr"/>
            <a:r>
              <a:rPr lang="en-US" sz="3600" dirty="0">
                <a:solidFill>
                  <a:schemeClr val="tx1">
                    <a:lumMod val="85000"/>
                    <a:lumOff val="15000"/>
                  </a:schemeClr>
                </a:solidFill>
              </a:rPr>
              <a:t>Staff Recommendations</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3181-A126-9776-948E-836F64EAE7A0}"/>
              </a:ext>
            </a:extLst>
          </p:cNvPr>
          <p:cNvSpPr txBox="1"/>
          <p:nvPr/>
        </p:nvSpPr>
        <p:spPr>
          <a:xfrm>
            <a:off x="2911152" y="1661651"/>
            <a:ext cx="8209132" cy="3262432"/>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2800" dirty="0"/>
              <a:t>Merchants Alley must be addressed</a:t>
            </a:r>
          </a:p>
          <a:p>
            <a:pPr marL="285750" indent="-285750">
              <a:spcAft>
                <a:spcPts val="600"/>
              </a:spcAft>
              <a:buFont typeface="Arial" panose="020B0604020202020204" pitchFamily="34" charset="0"/>
              <a:buChar char="•"/>
            </a:pPr>
            <a:r>
              <a:rPr lang="en-US" sz="2800" dirty="0"/>
              <a:t>Loading/Unloading Area with Dedicated Fire Lane Option for Merchants Alley is recommended</a:t>
            </a:r>
          </a:p>
          <a:p>
            <a:pPr marL="285750" indent="-285750">
              <a:spcAft>
                <a:spcPts val="600"/>
              </a:spcAft>
              <a:buFont typeface="Arial" panose="020B0604020202020204" pitchFamily="34" charset="0"/>
              <a:buChar char="•"/>
            </a:pPr>
            <a:r>
              <a:rPr lang="en-US" sz="2800" dirty="0"/>
              <a:t>Town Council Direction on which Merchants Alley options to develop more fully</a:t>
            </a:r>
          </a:p>
          <a:p>
            <a:pPr marL="285750" indent="-285750">
              <a:spcAft>
                <a:spcPts val="600"/>
              </a:spcAft>
              <a:buFont typeface="Arial" panose="020B0604020202020204" pitchFamily="34" charset="0"/>
              <a:buChar char="•"/>
            </a:pPr>
            <a:r>
              <a:rPr lang="en-US" sz="2800" dirty="0"/>
              <a:t>Town Council Direction on whether to study closure of Florida Avenue</a:t>
            </a:r>
          </a:p>
        </p:txBody>
      </p:sp>
    </p:spTree>
    <p:extLst>
      <p:ext uri="{BB962C8B-B14F-4D97-AF65-F5344CB8AC3E}">
        <p14:creationId xmlns:p14="http://schemas.microsoft.com/office/powerpoint/2010/main" val="157872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C0390-D6F0-E7B6-85CC-B726FCE2F582}"/>
            </a:ext>
          </a:extLst>
        </p:cNvPr>
        <p:cNvGrpSpPr/>
        <p:nvPr/>
      </p:nvGrpSpPr>
      <p:grpSpPr>
        <a:xfrm>
          <a:off x="0" y="0"/>
          <a:ext cx="0" cy="0"/>
          <a:chOff x="0" y="0"/>
          <a:chExt cx="0" cy="0"/>
        </a:xfrm>
      </p:grpSpPr>
      <p:sp>
        <p:nvSpPr>
          <p:cNvPr id="49" name="Arrow: Up 48">
            <a:extLst>
              <a:ext uri="{FF2B5EF4-FFF2-40B4-BE49-F238E27FC236}">
                <a16:creationId xmlns:a16="http://schemas.microsoft.com/office/drawing/2014/main" id="{63652388-0C1E-E93E-9333-20CAA7EBB37F}"/>
              </a:ext>
            </a:extLst>
          </p:cNvPr>
          <p:cNvSpPr/>
          <p:nvPr/>
        </p:nvSpPr>
        <p:spPr>
          <a:xfrm>
            <a:off x="3867305" y="3317909"/>
            <a:ext cx="1089448" cy="1886269"/>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ABB5B3B-F097-1A81-54F6-AA5077A8CC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775" y="496711"/>
            <a:ext cx="11474450" cy="4707467"/>
          </a:xfrm>
          <a:prstGeom prst="rect">
            <a:avLst/>
          </a:prstGeom>
        </p:spPr>
      </p:pic>
      <p:cxnSp>
        <p:nvCxnSpPr>
          <p:cNvPr id="7" name="Straight Connector 6">
            <a:extLst>
              <a:ext uri="{FF2B5EF4-FFF2-40B4-BE49-F238E27FC236}">
                <a16:creationId xmlns:a16="http://schemas.microsoft.com/office/drawing/2014/main" id="{8C84D037-9DEB-FFDB-0677-1B140F8AF45F}"/>
              </a:ext>
            </a:extLst>
          </p:cNvPr>
          <p:cNvCxnSpPr>
            <a:cxnSpLocks/>
          </p:cNvCxnSpPr>
          <p:nvPr/>
        </p:nvCxnSpPr>
        <p:spPr>
          <a:xfrm flipV="1">
            <a:off x="1607127"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008C859-6B73-78A5-6139-08C6510FF9E1}"/>
              </a:ext>
            </a:extLst>
          </p:cNvPr>
          <p:cNvCxnSpPr>
            <a:cxnSpLocks/>
          </p:cNvCxnSpPr>
          <p:nvPr/>
        </p:nvCxnSpPr>
        <p:spPr>
          <a:xfrm flipV="1">
            <a:off x="189807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EAD1894-CEB2-CB73-09A7-BCB9B4DAD06A}"/>
              </a:ext>
            </a:extLst>
          </p:cNvPr>
          <p:cNvCxnSpPr>
            <a:cxnSpLocks/>
          </p:cNvCxnSpPr>
          <p:nvPr/>
        </p:nvCxnSpPr>
        <p:spPr>
          <a:xfrm flipV="1">
            <a:off x="22305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30280D6-3B10-B204-8BC6-FC020053FF54}"/>
              </a:ext>
            </a:extLst>
          </p:cNvPr>
          <p:cNvCxnSpPr>
            <a:cxnSpLocks/>
          </p:cNvCxnSpPr>
          <p:nvPr/>
        </p:nvCxnSpPr>
        <p:spPr>
          <a:xfrm flipV="1">
            <a:off x="25353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653458A-1B3F-C86D-B4BF-F4B41DE640AC}"/>
              </a:ext>
            </a:extLst>
          </p:cNvPr>
          <p:cNvCxnSpPr>
            <a:cxnSpLocks/>
          </p:cNvCxnSpPr>
          <p:nvPr/>
        </p:nvCxnSpPr>
        <p:spPr>
          <a:xfrm flipV="1">
            <a:off x="28401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A0E2541-3F93-17B4-60FB-5DCFE3ED9740}"/>
              </a:ext>
            </a:extLst>
          </p:cNvPr>
          <p:cNvCxnSpPr>
            <a:cxnSpLocks/>
          </p:cNvCxnSpPr>
          <p:nvPr/>
        </p:nvCxnSpPr>
        <p:spPr>
          <a:xfrm flipV="1">
            <a:off x="3151486"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68511C2-4BD0-CFCA-C73D-D7BCA89E15C2}"/>
              </a:ext>
            </a:extLst>
          </p:cNvPr>
          <p:cNvCxnSpPr>
            <a:cxnSpLocks/>
          </p:cNvCxnSpPr>
          <p:nvPr/>
        </p:nvCxnSpPr>
        <p:spPr>
          <a:xfrm flipV="1">
            <a:off x="3449782" y="227214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CF3B632-CD46-39B3-37F3-337F41466DD1}"/>
              </a:ext>
            </a:extLst>
          </p:cNvPr>
          <p:cNvCxnSpPr>
            <a:cxnSpLocks/>
          </p:cNvCxnSpPr>
          <p:nvPr/>
        </p:nvCxnSpPr>
        <p:spPr>
          <a:xfrm flipV="1">
            <a:off x="3783734" y="2282774"/>
            <a:ext cx="457200" cy="598971"/>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93834F2-2F6A-06F3-5AF1-398781613F6F}"/>
              </a:ext>
            </a:extLst>
          </p:cNvPr>
          <p:cNvCxnSpPr>
            <a:cxnSpLocks/>
          </p:cNvCxnSpPr>
          <p:nvPr/>
        </p:nvCxnSpPr>
        <p:spPr>
          <a:xfrm flipV="1">
            <a:off x="4108297" y="228277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149F241-1691-B6AA-A369-617B2162C3A5}"/>
              </a:ext>
            </a:extLst>
          </p:cNvPr>
          <p:cNvCxnSpPr>
            <a:cxnSpLocks/>
          </p:cNvCxnSpPr>
          <p:nvPr/>
        </p:nvCxnSpPr>
        <p:spPr>
          <a:xfrm flipV="1">
            <a:off x="4426952" y="2287580"/>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E9A0C20-A96D-1103-C4FC-EBACA4C804C9}"/>
              </a:ext>
            </a:extLst>
          </p:cNvPr>
          <p:cNvCxnSpPr>
            <a:cxnSpLocks/>
          </p:cNvCxnSpPr>
          <p:nvPr/>
        </p:nvCxnSpPr>
        <p:spPr>
          <a:xfrm flipV="1">
            <a:off x="4711989"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A212747-4D69-B6E3-706D-B2206035DB82}"/>
              </a:ext>
            </a:extLst>
          </p:cNvPr>
          <p:cNvCxnSpPr>
            <a:cxnSpLocks/>
          </p:cNvCxnSpPr>
          <p:nvPr/>
        </p:nvCxnSpPr>
        <p:spPr>
          <a:xfrm flipV="1">
            <a:off x="5050407"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80546E1-3959-37C5-F27D-530CD0099B3D}"/>
              </a:ext>
            </a:extLst>
          </p:cNvPr>
          <p:cNvCxnSpPr>
            <a:cxnSpLocks/>
          </p:cNvCxnSpPr>
          <p:nvPr/>
        </p:nvCxnSpPr>
        <p:spPr>
          <a:xfrm flipV="1">
            <a:off x="5356649"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CFD433A-A9AA-18F0-542B-D0EE9B741964}"/>
              </a:ext>
            </a:extLst>
          </p:cNvPr>
          <p:cNvCxnSpPr>
            <a:cxnSpLocks/>
          </p:cNvCxnSpPr>
          <p:nvPr/>
        </p:nvCxnSpPr>
        <p:spPr>
          <a:xfrm flipV="1">
            <a:off x="5715424" y="2292386"/>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B61965C-3A6E-2789-B741-544145DB3D13}"/>
              </a:ext>
            </a:extLst>
          </p:cNvPr>
          <p:cNvCxnSpPr>
            <a:cxnSpLocks/>
          </p:cNvCxnSpPr>
          <p:nvPr/>
        </p:nvCxnSpPr>
        <p:spPr>
          <a:xfrm flipV="1">
            <a:off x="6021666"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2695D0F-A685-9498-5B02-B79E97E8F6E3}"/>
              </a:ext>
            </a:extLst>
          </p:cNvPr>
          <p:cNvCxnSpPr>
            <a:cxnSpLocks/>
          </p:cNvCxnSpPr>
          <p:nvPr/>
        </p:nvCxnSpPr>
        <p:spPr>
          <a:xfrm flipV="1">
            <a:off x="8533734" y="2373958"/>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879AF48-6003-9887-995E-CE72AF81DB38}"/>
              </a:ext>
            </a:extLst>
          </p:cNvPr>
          <p:cNvCxnSpPr>
            <a:cxnSpLocks/>
          </p:cNvCxnSpPr>
          <p:nvPr/>
        </p:nvCxnSpPr>
        <p:spPr>
          <a:xfrm flipV="1">
            <a:off x="6380441" y="2339108"/>
            <a:ext cx="480444" cy="651306"/>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9837F80-63AD-0E5B-A017-D0F3C8C9F1C1}"/>
              </a:ext>
            </a:extLst>
          </p:cNvPr>
          <p:cNvCxnSpPr>
            <a:cxnSpLocks/>
          </p:cNvCxnSpPr>
          <p:nvPr/>
        </p:nvCxnSpPr>
        <p:spPr>
          <a:xfrm flipV="1">
            <a:off x="6778422"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2748F371-ED2D-D089-B7C9-4E063961B169}"/>
              </a:ext>
            </a:extLst>
          </p:cNvPr>
          <p:cNvCxnSpPr>
            <a:cxnSpLocks/>
          </p:cNvCxnSpPr>
          <p:nvPr/>
        </p:nvCxnSpPr>
        <p:spPr>
          <a:xfrm flipV="1">
            <a:off x="7107679" y="23507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FDAC86D-C5F2-C981-F732-123E4EBD8D05}"/>
              </a:ext>
            </a:extLst>
          </p:cNvPr>
          <p:cNvCxnSpPr>
            <a:cxnSpLocks/>
          </p:cNvCxnSpPr>
          <p:nvPr/>
        </p:nvCxnSpPr>
        <p:spPr>
          <a:xfrm flipV="1">
            <a:off x="7489527" y="2339107"/>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8251CA1-563F-3DFA-43BA-61536CD91D3F}"/>
              </a:ext>
            </a:extLst>
          </p:cNvPr>
          <p:cNvCxnSpPr>
            <a:cxnSpLocks/>
          </p:cNvCxnSpPr>
          <p:nvPr/>
        </p:nvCxnSpPr>
        <p:spPr>
          <a:xfrm flipV="1">
            <a:off x="7838056" y="23507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0E5A56B-7702-B879-1782-259837951C67}"/>
              </a:ext>
            </a:extLst>
          </p:cNvPr>
          <p:cNvCxnSpPr>
            <a:cxnSpLocks/>
          </p:cNvCxnSpPr>
          <p:nvPr/>
        </p:nvCxnSpPr>
        <p:spPr>
          <a:xfrm flipV="1">
            <a:off x="8151886" y="2362341"/>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695F7D64-7ECD-32C5-CE0A-34C0EA6A16CD}"/>
              </a:ext>
            </a:extLst>
          </p:cNvPr>
          <p:cNvCxnSpPr>
            <a:cxnSpLocks/>
          </p:cNvCxnSpPr>
          <p:nvPr/>
        </p:nvCxnSpPr>
        <p:spPr>
          <a:xfrm flipV="1">
            <a:off x="10143781" y="2420399"/>
            <a:ext cx="428715" cy="581632"/>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40D61B2-6DE2-43BD-0AAB-8C41A7687392}"/>
              </a:ext>
            </a:extLst>
          </p:cNvPr>
          <p:cNvCxnSpPr>
            <a:cxnSpLocks/>
          </p:cNvCxnSpPr>
          <p:nvPr/>
        </p:nvCxnSpPr>
        <p:spPr>
          <a:xfrm flipV="1">
            <a:off x="9812750" y="2380862"/>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D12C5D84-C2CE-2118-B92A-906ED542ED45}"/>
              </a:ext>
            </a:extLst>
          </p:cNvPr>
          <p:cNvCxnSpPr>
            <a:cxnSpLocks/>
          </p:cNvCxnSpPr>
          <p:nvPr/>
        </p:nvCxnSpPr>
        <p:spPr>
          <a:xfrm flipV="1">
            <a:off x="9472606" y="2399524"/>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C5E823A-495A-1F3E-8C20-6143443CA72E}"/>
              </a:ext>
            </a:extLst>
          </p:cNvPr>
          <p:cNvCxnSpPr>
            <a:cxnSpLocks/>
          </p:cNvCxnSpPr>
          <p:nvPr/>
        </p:nvCxnSpPr>
        <p:spPr>
          <a:xfrm flipV="1">
            <a:off x="9185563" y="2373958"/>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66E4AB7-61CE-89DE-16E3-8BA24F25790B}"/>
              </a:ext>
            </a:extLst>
          </p:cNvPr>
          <p:cNvCxnSpPr>
            <a:cxnSpLocks/>
          </p:cNvCxnSpPr>
          <p:nvPr/>
        </p:nvCxnSpPr>
        <p:spPr>
          <a:xfrm flipV="1">
            <a:off x="8862991" y="2385575"/>
            <a:ext cx="471055" cy="628073"/>
          </a:xfrm>
          <a:prstGeom prst="line">
            <a:avLst/>
          </a:prstGeom>
          <a:ln w="76200">
            <a:solidFill>
              <a:srgbClr val="FFFF00"/>
            </a:solidFill>
          </a:ln>
        </p:spPr>
        <p:style>
          <a:lnRef idx="2">
            <a:schemeClr val="accent1"/>
          </a:lnRef>
          <a:fillRef idx="0">
            <a:schemeClr val="accent1"/>
          </a:fillRef>
          <a:effectRef idx="1">
            <a:schemeClr val="accent1"/>
          </a:effectRef>
          <a:fontRef idx="minor">
            <a:schemeClr val="tx1"/>
          </a:fontRef>
        </p:style>
      </p:cxnSp>
      <p:sp>
        <p:nvSpPr>
          <p:cNvPr id="41" name="Rectangle 40">
            <a:extLst>
              <a:ext uri="{FF2B5EF4-FFF2-40B4-BE49-F238E27FC236}">
                <a16:creationId xmlns:a16="http://schemas.microsoft.com/office/drawing/2014/main" id="{21DDBE44-1641-A519-402F-0CFADCE859BB}"/>
              </a:ext>
            </a:extLst>
          </p:cNvPr>
          <p:cNvSpPr/>
          <p:nvPr/>
        </p:nvSpPr>
        <p:spPr>
          <a:xfrm>
            <a:off x="2872776" y="2650318"/>
            <a:ext cx="6060605" cy="235458"/>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9D0C597-B4D6-0033-21BE-46FB76B27DFE}"/>
              </a:ext>
            </a:extLst>
          </p:cNvPr>
          <p:cNvSpPr txBox="1"/>
          <p:nvPr/>
        </p:nvSpPr>
        <p:spPr>
          <a:xfrm>
            <a:off x="2819752" y="2586806"/>
            <a:ext cx="6387691" cy="369332"/>
          </a:xfrm>
          <a:prstGeom prst="rect">
            <a:avLst/>
          </a:prstGeom>
          <a:noFill/>
        </p:spPr>
        <p:txBody>
          <a:bodyPr wrap="square" rtlCol="0">
            <a:spAutoFit/>
          </a:bodyPr>
          <a:lstStyle/>
          <a:p>
            <a:r>
              <a:rPr lang="en-US" b="1" dirty="0"/>
              <a:t>LOADING/UNLOADING - NO THRU TRAFFIC &amp; NO PARKING</a:t>
            </a:r>
          </a:p>
        </p:txBody>
      </p:sp>
      <p:sp>
        <p:nvSpPr>
          <p:cNvPr id="43" name="Rectangle 42">
            <a:extLst>
              <a:ext uri="{FF2B5EF4-FFF2-40B4-BE49-F238E27FC236}">
                <a16:creationId xmlns:a16="http://schemas.microsoft.com/office/drawing/2014/main" id="{3C69B8E9-C538-FED6-58A0-8707C49C3B4D}"/>
              </a:ext>
            </a:extLst>
          </p:cNvPr>
          <p:cNvSpPr/>
          <p:nvPr/>
        </p:nvSpPr>
        <p:spPr>
          <a:xfrm>
            <a:off x="4012334" y="297879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0CD6E7F-2495-503C-849C-2E2C22DB25A1}"/>
              </a:ext>
            </a:extLst>
          </p:cNvPr>
          <p:cNvSpPr/>
          <p:nvPr/>
        </p:nvSpPr>
        <p:spPr>
          <a:xfrm>
            <a:off x="5600977" y="2990170"/>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4EFFA390-F456-21F3-C70A-AC7582DD0265}"/>
              </a:ext>
            </a:extLst>
          </p:cNvPr>
          <p:cNvSpPr/>
          <p:nvPr/>
        </p:nvSpPr>
        <p:spPr>
          <a:xfrm>
            <a:off x="4810940" y="2984907"/>
            <a:ext cx="748603" cy="235458"/>
          </a:xfrm>
          <a:prstGeom prst="rect">
            <a:avLst/>
          </a:prstGeom>
          <a:solidFill>
            <a:schemeClr val="accent1">
              <a:lumMod val="40000"/>
              <a:lumOff val="60000"/>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6C51C96D-166D-26C3-62F4-173EECF94EE9}"/>
              </a:ext>
            </a:extLst>
          </p:cNvPr>
          <p:cNvSpPr txBox="1"/>
          <p:nvPr/>
        </p:nvSpPr>
        <p:spPr>
          <a:xfrm>
            <a:off x="3930735" y="3181297"/>
            <a:ext cx="1841366" cy="830997"/>
          </a:xfrm>
          <a:prstGeom prst="rect">
            <a:avLst/>
          </a:prstGeom>
          <a:noFill/>
        </p:spPr>
        <p:txBody>
          <a:bodyPr wrap="square" rtlCol="0">
            <a:spAutoFit/>
          </a:bodyPr>
          <a:lstStyle/>
          <a:p>
            <a:r>
              <a:rPr lang="en-US" sz="1600" b="1" i="1" dirty="0">
                <a:solidFill>
                  <a:schemeClr val="tx2">
                    <a:lumMod val="50000"/>
                    <a:lumOff val="50000"/>
                  </a:schemeClr>
                </a:solidFill>
              </a:rPr>
              <a:t>Optional parking spaces on private property</a:t>
            </a:r>
          </a:p>
        </p:txBody>
      </p:sp>
      <p:cxnSp>
        <p:nvCxnSpPr>
          <p:cNvPr id="51" name="Straight Connector 50">
            <a:extLst>
              <a:ext uri="{FF2B5EF4-FFF2-40B4-BE49-F238E27FC236}">
                <a16:creationId xmlns:a16="http://schemas.microsoft.com/office/drawing/2014/main" id="{6AD80F2D-65D0-17B4-0C98-37F2F22E09D4}"/>
              </a:ext>
            </a:extLst>
          </p:cNvPr>
          <p:cNvCxnSpPr/>
          <p:nvPr/>
        </p:nvCxnSpPr>
        <p:spPr>
          <a:xfrm>
            <a:off x="1496291" y="2272145"/>
            <a:ext cx="0" cy="6096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5D98C73E-1F7D-AB68-938E-FE45724CAF4D}"/>
              </a:ext>
            </a:extLst>
          </p:cNvPr>
          <p:cNvCxnSpPr/>
          <p:nvPr/>
        </p:nvCxnSpPr>
        <p:spPr>
          <a:xfrm>
            <a:off x="10597660" y="2420399"/>
            <a:ext cx="0" cy="609600"/>
          </a:xfrm>
          <a:prstGeom prst="line">
            <a:avLst/>
          </a:prstGeom>
          <a:ln w="57150">
            <a:solidFill>
              <a:srgbClr val="FFFF00"/>
            </a:solidFill>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95C8AEBA-F140-0156-0E1B-19026485E850}"/>
              </a:ext>
            </a:extLst>
          </p:cNvPr>
          <p:cNvSpPr txBox="1"/>
          <p:nvPr/>
        </p:nvSpPr>
        <p:spPr>
          <a:xfrm>
            <a:off x="256748" y="5214807"/>
            <a:ext cx="4557268" cy="1231106"/>
          </a:xfrm>
          <a:prstGeom prst="rect">
            <a:avLst/>
          </a:prstGeom>
          <a:noFill/>
        </p:spPr>
        <p:txBody>
          <a:bodyPr wrap="square" rtlCol="0">
            <a:spAutoFit/>
          </a:bodyPr>
          <a:lstStyle/>
          <a:p>
            <a:r>
              <a:rPr lang="en-US" sz="3600" b="1" dirty="0"/>
              <a:t>Preliminary Concept</a:t>
            </a:r>
          </a:p>
          <a:p>
            <a:r>
              <a:rPr lang="en-US" sz="2000" b="1" dirty="0"/>
              <a:t>Loading/Unloading Area and Fire Lane</a:t>
            </a:r>
          </a:p>
          <a:p>
            <a:r>
              <a:rPr lang="en-US" i="1" dirty="0"/>
              <a:t>Not to Scale</a:t>
            </a:r>
          </a:p>
        </p:txBody>
      </p:sp>
      <p:sp>
        <p:nvSpPr>
          <p:cNvPr id="57" name="Rectangle 56">
            <a:extLst>
              <a:ext uri="{FF2B5EF4-FFF2-40B4-BE49-F238E27FC236}">
                <a16:creationId xmlns:a16="http://schemas.microsoft.com/office/drawing/2014/main" id="{E1588715-FCAB-64FF-F361-9FE65E73166C}"/>
              </a:ext>
            </a:extLst>
          </p:cNvPr>
          <p:cNvSpPr/>
          <p:nvPr/>
        </p:nvSpPr>
        <p:spPr>
          <a:xfrm>
            <a:off x="1366982" y="2225964"/>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125E6B9A-2020-F0E5-7235-8E2458DABDEF}"/>
              </a:ext>
            </a:extLst>
          </p:cNvPr>
          <p:cNvSpPr/>
          <p:nvPr/>
        </p:nvSpPr>
        <p:spPr>
          <a:xfrm>
            <a:off x="1370086" y="2397026"/>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F4CDC18-D6DA-28DC-5405-D7652AD31577}"/>
              </a:ext>
            </a:extLst>
          </p:cNvPr>
          <p:cNvSpPr/>
          <p:nvPr/>
        </p:nvSpPr>
        <p:spPr>
          <a:xfrm>
            <a:off x="1382531" y="256808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3790DA69-3016-4755-F683-D3087088CD05}"/>
              </a:ext>
            </a:extLst>
          </p:cNvPr>
          <p:cNvSpPr/>
          <p:nvPr/>
        </p:nvSpPr>
        <p:spPr>
          <a:xfrm>
            <a:off x="1366971" y="2739150"/>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98AD5C7E-C288-7A79-864D-A26981C0C8C2}"/>
              </a:ext>
            </a:extLst>
          </p:cNvPr>
          <p:cNvSpPr/>
          <p:nvPr/>
        </p:nvSpPr>
        <p:spPr>
          <a:xfrm>
            <a:off x="10283805" y="2397025"/>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D8BE6629-95D5-4191-7D0D-AF4D133F69F5}"/>
              </a:ext>
            </a:extLst>
          </p:cNvPr>
          <p:cNvSpPr/>
          <p:nvPr/>
        </p:nvSpPr>
        <p:spPr>
          <a:xfrm>
            <a:off x="10273180" y="2568087"/>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D76BF00F-ECA5-E2E1-61E3-626CD306A03A}"/>
              </a:ext>
            </a:extLst>
          </p:cNvPr>
          <p:cNvSpPr/>
          <p:nvPr/>
        </p:nvSpPr>
        <p:spPr>
          <a:xfrm>
            <a:off x="10277138" y="2734203"/>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D9331F5-9010-87A5-7C72-3B8F2ACAE37B}"/>
              </a:ext>
            </a:extLst>
          </p:cNvPr>
          <p:cNvSpPr/>
          <p:nvPr/>
        </p:nvSpPr>
        <p:spPr>
          <a:xfrm>
            <a:off x="10261896" y="2900218"/>
            <a:ext cx="332509" cy="130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Arrow: Left 72">
            <a:extLst>
              <a:ext uri="{FF2B5EF4-FFF2-40B4-BE49-F238E27FC236}">
                <a16:creationId xmlns:a16="http://schemas.microsoft.com/office/drawing/2014/main" id="{E4DAD580-BDE0-051B-EB6D-5F20CAD87659}"/>
              </a:ext>
            </a:extLst>
          </p:cNvPr>
          <p:cNvSpPr/>
          <p:nvPr/>
        </p:nvSpPr>
        <p:spPr>
          <a:xfrm rot="5400000">
            <a:off x="10820724" y="3837164"/>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Arrow: Left 74">
            <a:extLst>
              <a:ext uri="{FF2B5EF4-FFF2-40B4-BE49-F238E27FC236}">
                <a16:creationId xmlns:a16="http://schemas.microsoft.com/office/drawing/2014/main" id="{CC4F01A8-9299-31C7-A832-865B8E69AE6C}"/>
              </a:ext>
            </a:extLst>
          </p:cNvPr>
          <p:cNvSpPr/>
          <p:nvPr/>
        </p:nvSpPr>
        <p:spPr>
          <a:xfrm rot="16200000">
            <a:off x="10853804"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Left 78">
            <a:extLst>
              <a:ext uri="{FF2B5EF4-FFF2-40B4-BE49-F238E27FC236}">
                <a16:creationId xmlns:a16="http://schemas.microsoft.com/office/drawing/2014/main" id="{243FF52A-3434-8872-9888-3EE1FC44C9F9}"/>
              </a:ext>
            </a:extLst>
          </p:cNvPr>
          <p:cNvSpPr/>
          <p:nvPr/>
        </p:nvSpPr>
        <p:spPr>
          <a:xfrm rot="16200000">
            <a:off x="454935" y="1972919"/>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Arrow: Left 80">
            <a:extLst>
              <a:ext uri="{FF2B5EF4-FFF2-40B4-BE49-F238E27FC236}">
                <a16:creationId xmlns:a16="http://schemas.microsoft.com/office/drawing/2014/main" id="{26C5E4CD-8422-2DA7-05C1-2AEC7E0E5CAB}"/>
              </a:ext>
            </a:extLst>
          </p:cNvPr>
          <p:cNvSpPr/>
          <p:nvPr/>
        </p:nvSpPr>
        <p:spPr>
          <a:xfrm rot="5400000">
            <a:off x="705690" y="197397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Left 82">
            <a:extLst>
              <a:ext uri="{FF2B5EF4-FFF2-40B4-BE49-F238E27FC236}">
                <a16:creationId xmlns:a16="http://schemas.microsoft.com/office/drawing/2014/main" id="{E750B8DB-7894-982D-2AB0-8E4972EF482F}"/>
              </a:ext>
            </a:extLst>
          </p:cNvPr>
          <p:cNvSpPr/>
          <p:nvPr/>
        </p:nvSpPr>
        <p:spPr>
          <a:xfrm rot="5400000">
            <a:off x="11058013" y="1592501"/>
            <a:ext cx="578597" cy="237289"/>
          </a:xfrm>
          <a:prstGeom prst="lef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424CFC4E-E7E0-5B23-5E9D-966209BE2055}"/>
              </a:ext>
            </a:extLst>
          </p:cNvPr>
          <p:cNvCxnSpPr>
            <a:cxnSpLocks/>
          </p:cNvCxnSpPr>
          <p:nvPr/>
        </p:nvCxnSpPr>
        <p:spPr>
          <a:xfrm>
            <a:off x="1366971" y="2591567"/>
            <a:ext cx="9255854" cy="115993"/>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1069B746-B961-73A2-7267-D890F33495DD}"/>
              </a:ext>
            </a:extLst>
          </p:cNvPr>
          <p:cNvSpPr/>
          <p:nvPr/>
        </p:nvSpPr>
        <p:spPr>
          <a:xfrm>
            <a:off x="3714750" y="2292386"/>
            <a:ext cx="3070357" cy="284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6C1A3E17-2F0F-CE7D-41E3-444AA27D7CE7}"/>
              </a:ext>
            </a:extLst>
          </p:cNvPr>
          <p:cNvSpPr txBox="1"/>
          <p:nvPr/>
        </p:nvSpPr>
        <p:spPr>
          <a:xfrm>
            <a:off x="4038938" y="2258354"/>
            <a:ext cx="2231727" cy="371475"/>
          </a:xfrm>
          <a:prstGeom prst="rect">
            <a:avLst/>
          </a:prstGeom>
          <a:noFill/>
        </p:spPr>
        <p:txBody>
          <a:bodyPr wrap="square" rtlCol="0">
            <a:spAutoFit/>
          </a:bodyPr>
          <a:lstStyle/>
          <a:p>
            <a:r>
              <a:rPr lang="en-US" b="1" dirty="0">
                <a:solidFill>
                  <a:srgbClr val="C00000"/>
                </a:solidFill>
              </a:rPr>
              <a:t>FIRE LANE</a:t>
            </a:r>
          </a:p>
        </p:txBody>
      </p:sp>
      <p:sp>
        <p:nvSpPr>
          <p:cNvPr id="32" name="TextBox 31">
            <a:extLst>
              <a:ext uri="{FF2B5EF4-FFF2-40B4-BE49-F238E27FC236}">
                <a16:creationId xmlns:a16="http://schemas.microsoft.com/office/drawing/2014/main" id="{2C0D9D0F-304F-447E-27DC-2C6D44FF9FEA}"/>
              </a:ext>
            </a:extLst>
          </p:cNvPr>
          <p:cNvSpPr txBox="1"/>
          <p:nvPr/>
        </p:nvSpPr>
        <p:spPr>
          <a:xfrm>
            <a:off x="8808096" y="3203507"/>
            <a:ext cx="1764400" cy="830997"/>
          </a:xfrm>
          <a:prstGeom prst="rect">
            <a:avLst/>
          </a:prstGeom>
          <a:noFill/>
        </p:spPr>
        <p:txBody>
          <a:bodyPr wrap="square">
            <a:spAutoFit/>
          </a:bodyPr>
          <a:lstStyle/>
          <a:p>
            <a:r>
              <a:rPr lang="en-US" sz="1600" b="1" i="1" dirty="0">
                <a:solidFill>
                  <a:schemeClr val="accent2">
                    <a:lumMod val="75000"/>
                  </a:schemeClr>
                </a:solidFill>
              </a:rPr>
              <a:t>Optional 1-block closure of Florida Avenue</a:t>
            </a:r>
          </a:p>
        </p:txBody>
      </p:sp>
      <p:sp>
        <p:nvSpPr>
          <p:cNvPr id="39" name="Oval 38">
            <a:extLst>
              <a:ext uri="{FF2B5EF4-FFF2-40B4-BE49-F238E27FC236}">
                <a16:creationId xmlns:a16="http://schemas.microsoft.com/office/drawing/2014/main" id="{1706A10E-61FD-4005-E64C-0932F94F2858}"/>
              </a:ext>
            </a:extLst>
          </p:cNvPr>
          <p:cNvSpPr/>
          <p:nvPr/>
        </p:nvSpPr>
        <p:spPr>
          <a:xfrm>
            <a:off x="3812038" y="2945932"/>
            <a:ext cx="1871511" cy="1372882"/>
          </a:xfrm>
          <a:prstGeom prst="ellipse">
            <a:avLst/>
          </a:prstGeom>
          <a:no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5E1845D3-59BC-4208-8552-6B371C8FD4FA}"/>
              </a:ext>
            </a:extLst>
          </p:cNvPr>
          <p:cNvSpPr/>
          <p:nvPr/>
        </p:nvSpPr>
        <p:spPr>
          <a:xfrm>
            <a:off x="8659871" y="3003849"/>
            <a:ext cx="1871511" cy="1372882"/>
          </a:xfrm>
          <a:prstGeom prst="ellipse">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A34EC321-B7BF-E06B-D66B-229F085A4866}"/>
              </a:ext>
            </a:extLst>
          </p:cNvPr>
          <p:cNvSpPr txBox="1"/>
          <p:nvPr/>
        </p:nvSpPr>
        <p:spPr>
          <a:xfrm>
            <a:off x="4036174" y="2905224"/>
            <a:ext cx="308098" cy="369332"/>
          </a:xfrm>
          <a:prstGeom prst="rect">
            <a:avLst/>
          </a:prstGeom>
          <a:noFill/>
        </p:spPr>
        <p:txBody>
          <a:bodyPr wrap="none" rtlCol="0">
            <a:spAutoFit/>
          </a:bodyPr>
          <a:lstStyle/>
          <a:p>
            <a:r>
              <a:rPr lang="en-US" b="1" dirty="0">
                <a:solidFill>
                  <a:schemeClr val="bg1"/>
                </a:solidFill>
              </a:rPr>
              <a:t>1</a:t>
            </a:r>
          </a:p>
        </p:txBody>
      </p:sp>
      <p:sp>
        <p:nvSpPr>
          <p:cNvPr id="52" name="TextBox 51">
            <a:extLst>
              <a:ext uri="{FF2B5EF4-FFF2-40B4-BE49-F238E27FC236}">
                <a16:creationId xmlns:a16="http://schemas.microsoft.com/office/drawing/2014/main" id="{CE42E0D5-A20E-17E8-B505-848E4746FE91}"/>
              </a:ext>
            </a:extLst>
          </p:cNvPr>
          <p:cNvSpPr txBox="1"/>
          <p:nvPr/>
        </p:nvSpPr>
        <p:spPr>
          <a:xfrm>
            <a:off x="4845321" y="2915070"/>
            <a:ext cx="308098" cy="369332"/>
          </a:xfrm>
          <a:prstGeom prst="rect">
            <a:avLst/>
          </a:prstGeom>
          <a:noFill/>
        </p:spPr>
        <p:txBody>
          <a:bodyPr wrap="none" rtlCol="0">
            <a:spAutoFit/>
          </a:bodyPr>
          <a:lstStyle/>
          <a:p>
            <a:r>
              <a:rPr lang="en-US" b="1" dirty="0">
                <a:solidFill>
                  <a:schemeClr val="bg1"/>
                </a:solidFill>
              </a:rPr>
              <a:t>2</a:t>
            </a:r>
          </a:p>
        </p:txBody>
      </p:sp>
      <p:sp>
        <p:nvSpPr>
          <p:cNvPr id="56" name="TextBox 55">
            <a:extLst>
              <a:ext uri="{FF2B5EF4-FFF2-40B4-BE49-F238E27FC236}">
                <a16:creationId xmlns:a16="http://schemas.microsoft.com/office/drawing/2014/main" id="{390319F2-28EF-48E4-5058-27E1871BFBC8}"/>
              </a:ext>
            </a:extLst>
          </p:cNvPr>
          <p:cNvSpPr txBox="1"/>
          <p:nvPr/>
        </p:nvSpPr>
        <p:spPr>
          <a:xfrm>
            <a:off x="5636472" y="2933059"/>
            <a:ext cx="308098" cy="369332"/>
          </a:xfrm>
          <a:prstGeom prst="rect">
            <a:avLst/>
          </a:prstGeom>
          <a:noFill/>
        </p:spPr>
        <p:txBody>
          <a:bodyPr wrap="none" rtlCol="0">
            <a:spAutoFit/>
          </a:bodyPr>
          <a:lstStyle/>
          <a:p>
            <a:r>
              <a:rPr lang="en-US" b="1" dirty="0">
                <a:solidFill>
                  <a:schemeClr val="bg1"/>
                </a:solidFill>
              </a:rPr>
              <a:t>3</a:t>
            </a:r>
          </a:p>
        </p:txBody>
      </p:sp>
      <p:sp>
        <p:nvSpPr>
          <p:cNvPr id="60" name="TextBox 59">
            <a:extLst>
              <a:ext uri="{FF2B5EF4-FFF2-40B4-BE49-F238E27FC236}">
                <a16:creationId xmlns:a16="http://schemas.microsoft.com/office/drawing/2014/main" id="{3AEA6572-EDE7-55C9-B8FC-73568A0CA82A}"/>
              </a:ext>
            </a:extLst>
          </p:cNvPr>
          <p:cNvSpPr txBox="1"/>
          <p:nvPr/>
        </p:nvSpPr>
        <p:spPr>
          <a:xfrm>
            <a:off x="4869283" y="4786089"/>
            <a:ext cx="6139299" cy="1477328"/>
          </a:xfrm>
          <a:prstGeom prst="rect">
            <a:avLst/>
          </a:prstGeom>
          <a:solidFill>
            <a:schemeClr val="bg1">
              <a:lumMod val="85000"/>
            </a:schemeClr>
          </a:solidFill>
        </p:spPr>
        <p:txBody>
          <a:bodyPr wrap="square">
            <a:spAutoFit/>
          </a:bodyPr>
          <a:lstStyle/>
          <a:p>
            <a:pPr marL="0" marR="0">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This reconfiguration focuses on the loading and unloading needs of the area businesses in a way that preserves emergency access and sanitation services. In general, through-traffic and public parking within Merchants Alley are eliminated under this option.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274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855E11-D0DD-6F46-91EB-2B463E394160}"/>
            </a:ext>
          </a:extLst>
        </p:cNvPr>
        <p:cNvGrpSpPr/>
        <p:nvPr/>
      </p:nvGrpSpPr>
      <p:grpSpPr>
        <a:xfrm>
          <a:off x="0" y="0"/>
          <a:ext cx="0" cy="0"/>
          <a:chOff x="0" y="0"/>
          <a:chExt cx="0" cy="0"/>
        </a:xfrm>
      </p:grpSpPr>
      <p:pic>
        <p:nvPicPr>
          <p:cNvPr id="4" name="Picture 3" descr="White arrows painted on the asphalt">
            <a:extLst>
              <a:ext uri="{FF2B5EF4-FFF2-40B4-BE49-F238E27FC236}">
                <a16:creationId xmlns:a16="http://schemas.microsoft.com/office/drawing/2014/main" id="{7C83BC93-7495-8266-DC5B-F4530D64DF50}"/>
              </a:ext>
            </a:extLst>
          </p:cNvPr>
          <p:cNvPicPr>
            <a:picLocks noChangeAspect="1"/>
          </p:cNvPicPr>
          <p:nvPr/>
        </p:nvPicPr>
        <p:blipFill>
          <a:blip r:embed="rId2"/>
          <a:srcRect t="1113" b="13982"/>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A00634D-3957-14AE-5B53-9F6EA9EA0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7F6C6-55CD-86B6-8374-103DE55631A4}"/>
              </a:ext>
            </a:extLst>
          </p:cNvPr>
          <p:cNvSpPr>
            <a:spLocks noGrp="1"/>
          </p:cNvSpPr>
          <p:nvPr>
            <p:ph type="title"/>
          </p:nvPr>
        </p:nvSpPr>
        <p:spPr>
          <a:xfrm>
            <a:off x="523875" y="425950"/>
            <a:ext cx="11210925" cy="744836"/>
          </a:xfrm>
        </p:spPr>
        <p:txBody>
          <a:bodyPr>
            <a:normAutofit/>
          </a:bodyPr>
          <a:lstStyle/>
          <a:p>
            <a:pPr algn="ctr"/>
            <a:r>
              <a:rPr lang="en-US" sz="3600" dirty="0">
                <a:solidFill>
                  <a:schemeClr val="tx1">
                    <a:lumMod val="85000"/>
                    <a:lumOff val="15000"/>
                  </a:schemeClr>
                </a:solidFill>
              </a:rPr>
              <a:t>Public Input</a:t>
            </a:r>
          </a:p>
        </p:txBody>
      </p:sp>
      <p:cxnSp>
        <p:nvCxnSpPr>
          <p:cNvPr id="10" name="Straight Connector 9">
            <a:extLst>
              <a:ext uri="{FF2B5EF4-FFF2-40B4-BE49-F238E27FC236}">
                <a16:creationId xmlns:a16="http://schemas.microsoft.com/office/drawing/2014/main" id="{7C207DAA-F240-F063-FA11-9B99C7BBFE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63F594-D4AD-52EF-F2D2-94A9DE1C1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5091F0-B57C-0F9D-09D0-AACC99BAE1E5}"/>
              </a:ext>
            </a:extLst>
          </p:cNvPr>
          <p:cNvSpPr txBox="1"/>
          <p:nvPr/>
        </p:nvSpPr>
        <p:spPr>
          <a:xfrm>
            <a:off x="4680154" y="1661651"/>
            <a:ext cx="6440129" cy="2677656"/>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2800" dirty="0"/>
              <a:t>Town Hall Lobby Results</a:t>
            </a:r>
          </a:p>
          <a:p>
            <a:pPr marL="285750" indent="-285750">
              <a:buFont typeface="Arial" panose="020B0604020202020204" pitchFamily="34" charset="0"/>
              <a:buChar char="•"/>
            </a:pPr>
            <a:r>
              <a:rPr lang="en-US" sz="2800" dirty="0"/>
              <a:t>Written Comments</a:t>
            </a:r>
          </a:p>
          <a:p>
            <a:pPr marL="285750" indent="-285750">
              <a:buFont typeface="Arial" panose="020B0604020202020204" pitchFamily="34" charset="0"/>
              <a:buChar char="•"/>
            </a:pPr>
            <a:r>
              <a:rPr lang="en-US" sz="2800" dirty="0"/>
              <a:t>9/14/2026 Meeting – Public Input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Additional Public Input will be offered as options develop</a:t>
            </a:r>
          </a:p>
        </p:txBody>
      </p:sp>
    </p:spTree>
    <p:extLst>
      <p:ext uri="{BB962C8B-B14F-4D97-AF65-F5344CB8AC3E}">
        <p14:creationId xmlns:p14="http://schemas.microsoft.com/office/powerpoint/2010/main" val="124813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538232-52AF-E914-EA8E-281020371DDE}"/>
            </a:ext>
          </a:extLst>
        </p:cNvPr>
        <p:cNvGrpSpPr/>
        <p:nvPr/>
      </p:nvGrpSpPr>
      <p:grpSpPr>
        <a:xfrm>
          <a:off x="0" y="0"/>
          <a:ext cx="0" cy="0"/>
          <a:chOff x="0" y="0"/>
          <a:chExt cx="0" cy="0"/>
        </a:xfrm>
      </p:grpSpPr>
      <p:pic>
        <p:nvPicPr>
          <p:cNvPr id="4" name="Picture 3" descr="White arrows painted on the asphalt">
            <a:extLst>
              <a:ext uri="{FF2B5EF4-FFF2-40B4-BE49-F238E27FC236}">
                <a16:creationId xmlns:a16="http://schemas.microsoft.com/office/drawing/2014/main" id="{DC3759F6-FBE8-A136-6EAD-3DAB1D31B137}"/>
              </a:ext>
            </a:extLst>
          </p:cNvPr>
          <p:cNvPicPr>
            <a:picLocks noChangeAspect="1"/>
          </p:cNvPicPr>
          <p:nvPr/>
        </p:nvPicPr>
        <p:blipFill>
          <a:blip r:embed="rId2"/>
          <a:srcRect t="1113" b="13982"/>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FE9791FC-A337-1B67-A91F-73FE5193D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1A8111-B05B-B9A5-74E4-D17093D4859B}"/>
              </a:ext>
            </a:extLst>
          </p:cNvPr>
          <p:cNvSpPr>
            <a:spLocks noGrp="1"/>
          </p:cNvSpPr>
          <p:nvPr>
            <p:ph type="title"/>
          </p:nvPr>
        </p:nvSpPr>
        <p:spPr>
          <a:xfrm>
            <a:off x="523875" y="425950"/>
            <a:ext cx="11210925" cy="744836"/>
          </a:xfrm>
        </p:spPr>
        <p:txBody>
          <a:bodyPr>
            <a:normAutofit/>
          </a:bodyPr>
          <a:lstStyle/>
          <a:p>
            <a:pPr algn="ctr"/>
            <a:r>
              <a:rPr lang="en-US" sz="3600" dirty="0">
                <a:solidFill>
                  <a:schemeClr val="tx1">
                    <a:lumMod val="85000"/>
                    <a:lumOff val="15000"/>
                  </a:schemeClr>
                </a:solidFill>
              </a:rPr>
              <a:t>Town Council Preliminary Discussion and Direction</a:t>
            </a:r>
          </a:p>
        </p:txBody>
      </p:sp>
      <p:cxnSp>
        <p:nvCxnSpPr>
          <p:cNvPr id="10" name="Straight Connector 9">
            <a:extLst>
              <a:ext uri="{FF2B5EF4-FFF2-40B4-BE49-F238E27FC236}">
                <a16:creationId xmlns:a16="http://schemas.microsoft.com/office/drawing/2014/main" id="{F869F37E-B41C-EE56-DC42-F52DA964EE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C781E8A-0553-100E-086C-BEF55160DA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3A5F42A-16A3-BBDA-125A-81B8D4CDFB45}"/>
              </a:ext>
            </a:extLst>
          </p:cNvPr>
          <p:cNvSpPr txBox="1"/>
          <p:nvPr/>
        </p:nvSpPr>
        <p:spPr>
          <a:xfrm>
            <a:off x="634287" y="1596263"/>
            <a:ext cx="10990100" cy="4909036"/>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2800" dirty="0"/>
              <a:t>Town Council not yet ready to make any decisions</a:t>
            </a:r>
          </a:p>
          <a:p>
            <a:pPr marL="285750" indent="-285750">
              <a:buFont typeface="Arial" panose="020B0604020202020204" pitchFamily="34" charset="0"/>
              <a:buChar char="•"/>
            </a:pPr>
            <a:r>
              <a:rPr lang="en-US" sz="2800" dirty="0"/>
              <a:t>Both discussion are in preliminary phases and more notice and public input will be provided</a:t>
            </a:r>
          </a:p>
          <a:p>
            <a:pPr marL="285750" indent="-285750">
              <a:buFont typeface="Arial" panose="020B0604020202020204" pitchFamily="34" charset="0"/>
              <a:buChar char="•"/>
            </a:pPr>
            <a:r>
              <a:rPr lang="en-US" sz="2800" dirty="0"/>
              <a:t>Task Force with businesses and Town staff represented to be formed for further study and to try to find a mutually agreeable solution</a:t>
            </a:r>
          </a:p>
          <a:p>
            <a:pPr marL="285750" indent="-285750">
              <a:spcAft>
                <a:spcPts val="600"/>
              </a:spcAft>
              <a:buFont typeface="Arial" panose="020B0604020202020204" pitchFamily="34" charset="0"/>
              <a:buChar char="•"/>
            </a:pPr>
            <a:r>
              <a:rPr lang="en-US" sz="2800" dirty="0"/>
              <a:t>Town staff to re-engage with area churches regarding downtown employee parking and to ensure safe access to those parking opportunities </a:t>
            </a:r>
          </a:p>
          <a:p>
            <a:pPr marL="285750" indent="-285750">
              <a:spcAft>
                <a:spcPts val="600"/>
              </a:spcAft>
              <a:buFont typeface="Arial" panose="020B0604020202020204" pitchFamily="34" charset="0"/>
              <a:buChar char="•"/>
            </a:pPr>
            <a:r>
              <a:rPr lang="en-US" sz="2800" dirty="0"/>
              <a:t>Town staff to create a more complete concept of the Florida Avenue pedestrian plaza, including a more accurate rendering, and to address business needs</a:t>
            </a:r>
          </a:p>
        </p:txBody>
      </p:sp>
    </p:spTree>
    <p:extLst>
      <p:ext uri="{BB962C8B-B14F-4D97-AF65-F5344CB8AC3E}">
        <p14:creationId xmlns:p14="http://schemas.microsoft.com/office/powerpoint/2010/main" val="379528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3066</TotalTime>
  <Words>1886</Words>
  <Application>Microsoft Office PowerPoint</Application>
  <PresentationFormat>Widescreen</PresentationFormat>
  <Paragraphs>184</Paragraphs>
  <Slides>22</Slides>
  <Notes>1</Notes>
  <HiddenSlides>6</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7" baseType="lpstr">
      <vt:lpstr>Aptos</vt:lpstr>
      <vt:lpstr>Aptos Display</vt:lpstr>
      <vt:lpstr>Arial</vt:lpstr>
      <vt:lpstr>Office Theme</vt:lpstr>
      <vt:lpstr>Acrobat Document</vt:lpstr>
      <vt:lpstr>Town Council Workshop – September 14, 2026</vt:lpstr>
      <vt:lpstr>Opening Remarks</vt:lpstr>
      <vt:lpstr>Merchants Alley – General Comments</vt:lpstr>
      <vt:lpstr>PowerPoint Presentation</vt:lpstr>
      <vt:lpstr>PowerPoint Presentation</vt:lpstr>
      <vt:lpstr>PowerPoint Presentation</vt:lpstr>
      <vt:lpstr>Merchants Alley – Preliminary Concept Loading/Unloading and Dedicated Fire Lane</vt:lpstr>
      <vt:lpstr>PowerPoint Presentation</vt:lpstr>
      <vt:lpstr>Merchants Alley – Preliminary Concept 2-Way with Loading/Unloading </vt:lpstr>
      <vt:lpstr>PowerPoint Presentation</vt:lpstr>
      <vt:lpstr>Merchants Alley – Preliminary Concept 1-Way Southbound with Loading/Unloading </vt:lpstr>
      <vt:lpstr>PowerPoint Presentation</vt:lpstr>
      <vt:lpstr>Merchants Alley – Preliminary Concept 1-Way Northbound with Loading/Unloading</vt:lpstr>
      <vt:lpstr>PowerPoint Presentation</vt:lpstr>
      <vt:lpstr>Florida Avenue – Possibility</vt:lpstr>
      <vt:lpstr>PowerPoint Presentation</vt:lpstr>
      <vt:lpstr>PowerPoint Presentation</vt:lpstr>
      <vt:lpstr>Public Street – Legal Authority</vt:lpstr>
      <vt:lpstr>Staff Recommendations</vt:lpstr>
      <vt:lpstr>PowerPoint Presentation</vt:lpstr>
      <vt:lpstr>Public Input</vt:lpstr>
      <vt:lpstr>Town Council Preliminary Discussion and Direction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Jackson</dc:creator>
  <cp:lastModifiedBy>James Eller</cp:lastModifiedBy>
  <cp:revision>56</cp:revision>
  <cp:lastPrinted>2026-09-15T13:47:25Z</cp:lastPrinted>
  <dcterms:created xsi:type="dcterms:W3CDTF">2026-09-06T17:49:58Z</dcterms:created>
  <dcterms:modified xsi:type="dcterms:W3CDTF">2026-09-15T13:57:53Z</dcterms:modified>
</cp:coreProperties>
</file>